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8"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fr.wikipedia.org/wiki/Approches_ascendante_et_descendante" TargetMode="External"/><Relationship Id="rId7" Type="http://schemas.openxmlformats.org/officeDocument/2006/relationships/image" Target="../media/image11.svg"/><Relationship Id="rId2" Type="http://schemas.openxmlformats.org/officeDocument/2006/relationships/hyperlink" Target="https://staging.bestofbusinessanalyst.fr/contexte-projet/" TargetMode="External"/><Relationship Id="rId1" Type="http://schemas.openxmlformats.org/officeDocument/2006/relationships/hyperlink" Target="https://staging.bestofbusinessanalyst.fr/def-business-analysis/activites/recueil-de-linformation/" TargetMode="Externa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diagrams/_rels/data2.xml.rels><?xml version="1.0" encoding="UTF-8" standalone="yes"?>
<Relationships xmlns="http://schemas.openxmlformats.org/package/2006/relationships"><Relationship Id="rId2" Type="http://schemas.openxmlformats.org/officeDocument/2006/relationships/hyperlink" Target="http://referentiel.institut-agile.fr/iterative.html" TargetMode="External"/><Relationship Id="rId1" Type="http://schemas.openxmlformats.org/officeDocument/2006/relationships/hyperlink" Target="https://bestofbusinessanalyst.fr/def-business-analysis/livrables/description-processus/" TargetMode="External"/></Relationships>
</file>

<file path=ppt/diagrams/_rels/drawing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staging.bestofbusinessanalyst.fr/def-business-analysis/activites/recueil-de-linformation/" TargetMode="External"/><Relationship Id="rId7" Type="http://schemas.openxmlformats.org/officeDocument/2006/relationships/hyperlink" Target="https://fr.wikipedia.org/wiki/Approches_ascendante_et_descendante" TargetMode="External"/><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hyperlink" Target="https://staging.bestofbusinessanalyst.fr/contexte-projet/" TargetMode="External"/><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2" Type="http://schemas.openxmlformats.org/officeDocument/2006/relationships/hyperlink" Target="http://referentiel.institut-agile.fr/iterative.html" TargetMode="External"/><Relationship Id="rId1" Type="http://schemas.openxmlformats.org/officeDocument/2006/relationships/hyperlink" Target="https://bestofbusinessanalyst.fr/def-business-analysis/livrables/description-processus/"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ADABB2-942D-47F9-BE37-60F693D76621}"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BBD68CEF-D190-45C9-9680-14FCE2C42004}">
      <dgm:prSet/>
      <dgm:spPr/>
      <dgm:t>
        <a:bodyPr/>
        <a:lstStyle/>
        <a:p>
          <a:pPr>
            <a:lnSpc>
              <a:spcPct val="100000"/>
            </a:lnSpc>
            <a:defRPr b="1"/>
          </a:pPr>
          <a:r>
            <a:rPr lang="fr-FR" b="1" i="0"/>
            <a:t>En prérequis</a:t>
          </a:r>
          <a:r>
            <a:rPr lang="fr-FR" b="0" i="0"/>
            <a:t>: </a:t>
          </a:r>
          <a:r>
            <a:rPr lang="fr-FR" b="0" i="0">
              <a:hlinkClick xmlns:r="http://schemas.openxmlformats.org/officeDocument/2006/relationships" r:id="rId1"/>
            </a:rPr>
            <a:t>le recueil de l’information</a:t>
          </a:r>
          <a:r>
            <a:rPr lang="fr-FR" b="0" i="0"/>
            <a:t> doit avoir été au minimum initialisé. La description des processus peut débuter sans attendre la fin de cette étape ; elle sera améliorée au fur et à mesure.</a:t>
          </a:r>
          <a:endParaRPr lang="en-US"/>
        </a:p>
      </dgm:t>
    </dgm:pt>
    <dgm:pt modelId="{00B79FCC-4D3D-4846-AC31-2EC82AB47981}" type="parTrans" cxnId="{9672A805-CD93-4436-8D2F-EB6F06867B6E}">
      <dgm:prSet/>
      <dgm:spPr/>
      <dgm:t>
        <a:bodyPr/>
        <a:lstStyle/>
        <a:p>
          <a:endParaRPr lang="en-US"/>
        </a:p>
      </dgm:t>
    </dgm:pt>
    <dgm:pt modelId="{B3FCBBB0-21D1-4807-9FEC-234B386971E1}" type="sibTrans" cxnId="{9672A805-CD93-4436-8D2F-EB6F06867B6E}">
      <dgm:prSet/>
      <dgm:spPr/>
      <dgm:t>
        <a:bodyPr/>
        <a:lstStyle/>
        <a:p>
          <a:endParaRPr lang="en-US"/>
        </a:p>
      </dgm:t>
    </dgm:pt>
    <dgm:pt modelId="{65845BDD-0978-4570-895C-161A2722BD36}">
      <dgm:prSet/>
      <dgm:spPr/>
      <dgm:t>
        <a:bodyPr/>
        <a:lstStyle/>
        <a:p>
          <a:pPr>
            <a:lnSpc>
              <a:spcPct val="100000"/>
            </a:lnSpc>
            <a:defRPr b="1"/>
          </a:pPr>
          <a:r>
            <a:rPr lang="fr-FR" b="1" i="0"/>
            <a:t>Choix de la méthodologie: </a:t>
          </a:r>
          <a:r>
            <a:rPr lang="fr-FR" b="0" i="0"/>
            <a:t>selon le </a:t>
          </a:r>
          <a:r>
            <a:rPr lang="fr-FR" b="0" i="0">
              <a:hlinkClick xmlns:r="http://schemas.openxmlformats.org/officeDocument/2006/relationships" r:id="rId2"/>
            </a:rPr>
            <a:t>contexte projet</a:t>
          </a:r>
          <a:r>
            <a:rPr lang="fr-FR" b="0" i="0"/>
            <a:t>, le Business Analyst optera pour une </a:t>
          </a:r>
          <a:r>
            <a:rPr lang="fr-FR" b="1" i="0">
              <a:hlinkClick xmlns:r="http://schemas.openxmlformats.org/officeDocument/2006/relationships" r:id="rId3"/>
            </a:rPr>
            <a:t>méthodologie descendante</a:t>
          </a:r>
          <a:r>
            <a:rPr lang="fr-FR" b="0" i="0">
              <a:hlinkClick xmlns:r="http://schemas.openxmlformats.org/officeDocument/2006/relationships" r:id="rId3"/>
            </a:rPr>
            <a:t> ou </a:t>
          </a:r>
          <a:r>
            <a:rPr lang="fr-FR" b="1" i="0">
              <a:hlinkClick xmlns:r="http://schemas.openxmlformats.org/officeDocument/2006/relationships" r:id="rId3"/>
            </a:rPr>
            <a:t>ascendante</a:t>
          </a:r>
          <a:r>
            <a:rPr lang="fr-FR" b="0" i="0"/>
            <a:t> (aussi appelée « bottom-up »).</a:t>
          </a:r>
          <a:endParaRPr lang="en-US"/>
        </a:p>
      </dgm:t>
    </dgm:pt>
    <dgm:pt modelId="{0EF5535D-BB89-4A32-B55C-659537AC808C}" type="parTrans" cxnId="{E7B8591C-8F17-44BD-A903-F9C858A75BD1}">
      <dgm:prSet/>
      <dgm:spPr/>
      <dgm:t>
        <a:bodyPr/>
        <a:lstStyle/>
        <a:p>
          <a:endParaRPr lang="en-US"/>
        </a:p>
      </dgm:t>
    </dgm:pt>
    <dgm:pt modelId="{A30FBDF2-9B3E-4121-B585-9E66DAEA91EC}" type="sibTrans" cxnId="{E7B8591C-8F17-44BD-A903-F9C858A75BD1}">
      <dgm:prSet/>
      <dgm:spPr/>
      <dgm:t>
        <a:bodyPr/>
        <a:lstStyle/>
        <a:p>
          <a:endParaRPr lang="en-US"/>
        </a:p>
      </dgm:t>
    </dgm:pt>
    <dgm:pt modelId="{755468E3-0740-4DEE-9107-C44E498EE95B}">
      <dgm:prSet/>
      <dgm:spPr/>
      <dgm:t>
        <a:bodyPr/>
        <a:lstStyle/>
        <a:p>
          <a:pPr>
            <a:lnSpc>
              <a:spcPct val="100000"/>
            </a:lnSpc>
          </a:pPr>
          <a:r>
            <a:rPr lang="fr-FR" b="0" i="0"/>
            <a:t>Descendante : cartographie des macro-processus, puis décomposition en activités et tâches. Éventuellement, on pourra descendre au quatrième niveau opérationnel – cela dépendra de la population d’utilisateurs visée par la description des processus.</a:t>
          </a:r>
          <a:endParaRPr lang="en-US"/>
        </a:p>
      </dgm:t>
    </dgm:pt>
    <dgm:pt modelId="{49A52131-DBB3-4B5F-8BB2-D2BE63235FCB}" type="parTrans" cxnId="{14C93B03-50F0-429F-8677-6FB12A4E9FE3}">
      <dgm:prSet/>
      <dgm:spPr/>
      <dgm:t>
        <a:bodyPr/>
        <a:lstStyle/>
        <a:p>
          <a:endParaRPr lang="en-US"/>
        </a:p>
      </dgm:t>
    </dgm:pt>
    <dgm:pt modelId="{28D0DD1B-29D9-4025-A43E-B1C41B31F102}" type="sibTrans" cxnId="{14C93B03-50F0-429F-8677-6FB12A4E9FE3}">
      <dgm:prSet/>
      <dgm:spPr/>
      <dgm:t>
        <a:bodyPr/>
        <a:lstStyle/>
        <a:p>
          <a:endParaRPr lang="en-US"/>
        </a:p>
      </dgm:t>
    </dgm:pt>
    <dgm:pt modelId="{B28E9380-2EAA-4A57-83F3-C732D9E41A23}">
      <dgm:prSet/>
      <dgm:spPr/>
      <dgm:t>
        <a:bodyPr/>
        <a:lstStyle/>
        <a:p>
          <a:pPr>
            <a:lnSpc>
              <a:spcPct val="100000"/>
            </a:lnSpc>
          </a:pPr>
          <a:r>
            <a:rPr lang="fr-FR" b="0" i="0"/>
            <a:t>Ascendante : identification des tâches, puis regroupement logique par activités et enfin définition des macro-processus. Cette méthode permet d’éviter les doublons et aide à identifier des tâches communes à plusieurs activités.</a:t>
          </a:r>
          <a:endParaRPr lang="en-US"/>
        </a:p>
      </dgm:t>
    </dgm:pt>
    <dgm:pt modelId="{854B5DFE-A4FA-413E-8EB9-A7FBD039BE53}" type="parTrans" cxnId="{8FF3150B-8F19-48EB-B43E-2F7A53077084}">
      <dgm:prSet/>
      <dgm:spPr/>
      <dgm:t>
        <a:bodyPr/>
        <a:lstStyle/>
        <a:p>
          <a:endParaRPr lang="en-US"/>
        </a:p>
      </dgm:t>
    </dgm:pt>
    <dgm:pt modelId="{B276A8D3-35BB-4E3E-891C-B17E1CE64EED}" type="sibTrans" cxnId="{8FF3150B-8F19-48EB-B43E-2F7A53077084}">
      <dgm:prSet/>
      <dgm:spPr/>
      <dgm:t>
        <a:bodyPr/>
        <a:lstStyle/>
        <a:p>
          <a:endParaRPr lang="en-US"/>
        </a:p>
      </dgm:t>
    </dgm:pt>
    <dgm:pt modelId="{9855968B-AB83-4BC0-A9B6-80DAAFC26016}">
      <dgm:prSet/>
      <dgm:spPr/>
      <dgm:t>
        <a:bodyPr/>
        <a:lstStyle/>
        <a:p>
          <a:pPr>
            <a:lnSpc>
              <a:spcPct val="100000"/>
            </a:lnSpc>
          </a:pPr>
          <a:r>
            <a:rPr lang="fr-FR" b="0" i="1"/>
            <a:t>Les étapes suivantes sont applicables à la méthode descendante.</a:t>
          </a:r>
          <a:endParaRPr lang="en-US"/>
        </a:p>
      </dgm:t>
    </dgm:pt>
    <dgm:pt modelId="{7B9940F2-4F14-4A95-B02F-1AB7289E681F}" type="parTrans" cxnId="{9B403C0F-AD4E-4145-9B38-507CB8E79E3E}">
      <dgm:prSet/>
      <dgm:spPr/>
      <dgm:t>
        <a:bodyPr/>
        <a:lstStyle/>
        <a:p>
          <a:endParaRPr lang="en-US"/>
        </a:p>
      </dgm:t>
    </dgm:pt>
    <dgm:pt modelId="{43690748-9F53-4AD2-973B-C939467409EA}" type="sibTrans" cxnId="{9B403C0F-AD4E-4145-9B38-507CB8E79E3E}">
      <dgm:prSet/>
      <dgm:spPr/>
      <dgm:t>
        <a:bodyPr/>
        <a:lstStyle/>
        <a:p>
          <a:endParaRPr lang="en-US"/>
        </a:p>
      </dgm:t>
    </dgm:pt>
    <dgm:pt modelId="{ED57174A-61AE-4507-B4F5-33BF7B46D339}">
      <dgm:prSet/>
      <dgm:spPr/>
      <dgm:t>
        <a:bodyPr/>
        <a:lstStyle/>
        <a:p>
          <a:pPr>
            <a:lnSpc>
              <a:spcPct val="100000"/>
            </a:lnSpc>
            <a:defRPr b="1"/>
          </a:pPr>
          <a:r>
            <a:rPr lang="fr-FR" b="1" i="0"/>
            <a:t>Identification des macro-processus. </a:t>
          </a:r>
          <a:r>
            <a:rPr lang="fr-FR" b="0" i="0"/>
            <a:t>Nommez les en utilisant un nom commun (par exemple « facturation »)</a:t>
          </a:r>
          <a:endParaRPr lang="en-US"/>
        </a:p>
      </dgm:t>
    </dgm:pt>
    <dgm:pt modelId="{2212170A-A031-452C-A855-82C11CEA00CB}" type="parTrans" cxnId="{25F645C2-EF7D-43A8-BB1E-45B7947242B8}">
      <dgm:prSet/>
      <dgm:spPr/>
      <dgm:t>
        <a:bodyPr/>
        <a:lstStyle/>
        <a:p>
          <a:endParaRPr lang="en-US"/>
        </a:p>
      </dgm:t>
    </dgm:pt>
    <dgm:pt modelId="{B399B731-B835-4B63-B99D-4B19296EC586}" type="sibTrans" cxnId="{25F645C2-EF7D-43A8-BB1E-45B7947242B8}">
      <dgm:prSet/>
      <dgm:spPr/>
      <dgm:t>
        <a:bodyPr/>
        <a:lstStyle/>
        <a:p>
          <a:endParaRPr lang="en-US"/>
        </a:p>
      </dgm:t>
    </dgm:pt>
    <dgm:pt modelId="{411955AF-F8B1-4F6C-B5E5-F56BFA9DF211}" type="pres">
      <dgm:prSet presAssocID="{E2ADABB2-942D-47F9-BE37-60F693D76621}" presName="root" presStyleCnt="0">
        <dgm:presLayoutVars>
          <dgm:dir/>
          <dgm:resizeHandles val="exact"/>
        </dgm:presLayoutVars>
      </dgm:prSet>
      <dgm:spPr/>
    </dgm:pt>
    <dgm:pt modelId="{BFCED7C9-3847-4109-9049-D6659243DD7C}" type="pres">
      <dgm:prSet presAssocID="{BBD68CEF-D190-45C9-9680-14FCE2C42004}" presName="compNode" presStyleCnt="0"/>
      <dgm:spPr/>
    </dgm:pt>
    <dgm:pt modelId="{BD81DE5A-702B-4953-A5F1-1705D78AB320}" type="pres">
      <dgm:prSet presAssocID="{BBD68CEF-D190-45C9-9680-14FCE2C42004}" presName="iconRect" presStyleLbl="node1" presStyleIdx="0"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dgm:spPr>
      <dgm:extLst>
        <a:ext uri="{E40237B7-FDA0-4F09-8148-C483321AD2D9}">
          <dgm14:cNvPr xmlns:dgm14="http://schemas.microsoft.com/office/drawing/2010/diagram" id="0" name="" descr="Coche"/>
        </a:ext>
      </dgm:extLst>
    </dgm:pt>
    <dgm:pt modelId="{3B29C3F2-D581-467E-B0E8-E2D68E6B31C4}" type="pres">
      <dgm:prSet presAssocID="{BBD68CEF-D190-45C9-9680-14FCE2C42004}" presName="iconSpace" presStyleCnt="0"/>
      <dgm:spPr/>
    </dgm:pt>
    <dgm:pt modelId="{8A45BAA3-FF37-4C61-AF4C-555D38FA1FBF}" type="pres">
      <dgm:prSet presAssocID="{BBD68CEF-D190-45C9-9680-14FCE2C42004}" presName="parTx" presStyleLbl="revTx" presStyleIdx="0" presStyleCnt="6">
        <dgm:presLayoutVars>
          <dgm:chMax val="0"/>
          <dgm:chPref val="0"/>
        </dgm:presLayoutVars>
      </dgm:prSet>
      <dgm:spPr/>
    </dgm:pt>
    <dgm:pt modelId="{1D8DDCB7-4396-4D67-8EB9-A95283F16085}" type="pres">
      <dgm:prSet presAssocID="{BBD68CEF-D190-45C9-9680-14FCE2C42004}" presName="txSpace" presStyleCnt="0"/>
      <dgm:spPr/>
    </dgm:pt>
    <dgm:pt modelId="{CE5F1B3F-10FC-4C8E-AB6B-D6ADD0AC8956}" type="pres">
      <dgm:prSet presAssocID="{BBD68CEF-D190-45C9-9680-14FCE2C42004}" presName="desTx" presStyleLbl="revTx" presStyleIdx="1" presStyleCnt="6">
        <dgm:presLayoutVars/>
      </dgm:prSet>
      <dgm:spPr/>
    </dgm:pt>
    <dgm:pt modelId="{A96277AB-4E27-4B1A-8DDF-1088A48C9BB1}" type="pres">
      <dgm:prSet presAssocID="{B3FCBBB0-21D1-4807-9FEC-234B386971E1}" presName="sibTrans" presStyleCnt="0"/>
      <dgm:spPr/>
    </dgm:pt>
    <dgm:pt modelId="{6C68A96E-AC05-49FA-A5E2-EA59BBF24D8B}" type="pres">
      <dgm:prSet presAssocID="{65845BDD-0978-4570-895C-161A2722BD36}" presName="compNode" presStyleCnt="0"/>
      <dgm:spPr/>
    </dgm:pt>
    <dgm:pt modelId="{2490BDFE-2C74-411D-BF4C-1E30D8A85AA9}" type="pres">
      <dgm:prSet presAssocID="{65845BDD-0978-4570-895C-161A2722BD36}" presName="iconRect" presStyleLbl="node1" presStyleIdx="1"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dgm:spPr>
      <dgm:extLst>
        <a:ext uri="{E40237B7-FDA0-4F09-8148-C483321AD2D9}">
          <dgm14:cNvPr xmlns:dgm14="http://schemas.microsoft.com/office/drawing/2010/diagram" id="0" name="" descr="Diagramme de flux"/>
        </a:ext>
      </dgm:extLst>
    </dgm:pt>
    <dgm:pt modelId="{A3B25EA0-9882-4B77-A94D-A97808A33667}" type="pres">
      <dgm:prSet presAssocID="{65845BDD-0978-4570-895C-161A2722BD36}" presName="iconSpace" presStyleCnt="0"/>
      <dgm:spPr/>
    </dgm:pt>
    <dgm:pt modelId="{30C34FF6-6B20-45ED-95BB-C775DFD28456}" type="pres">
      <dgm:prSet presAssocID="{65845BDD-0978-4570-895C-161A2722BD36}" presName="parTx" presStyleLbl="revTx" presStyleIdx="2" presStyleCnt="6">
        <dgm:presLayoutVars>
          <dgm:chMax val="0"/>
          <dgm:chPref val="0"/>
        </dgm:presLayoutVars>
      </dgm:prSet>
      <dgm:spPr/>
    </dgm:pt>
    <dgm:pt modelId="{FE56FD4E-8ED2-45E4-B063-024C0A5B2D6D}" type="pres">
      <dgm:prSet presAssocID="{65845BDD-0978-4570-895C-161A2722BD36}" presName="txSpace" presStyleCnt="0"/>
      <dgm:spPr/>
    </dgm:pt>
    <dgm:pt modelId="{3E795F0A-0E66-4D0E-8AB2-709288633935}" type="pres">
      <dgm:prSet presAssocID="{65845BDD-0978-4570-895C-161A2722BD36}" presName="desTx" presStyleLbl="revTx" presStyleIdx="3" presStyleCnt="6">
        <dgm:presLayoutVars/>
      </dgm:prSet>
      <dgm:spPr/>
    </dgm:pt>
    <dgm:pt modelId="{E9B5BA84-C949-432C-9603-0A30FC247BA2}" type="pres">
      <dgm:prSet presAssocID="{A30FBDF2-9B3E-4121-B585-9E66DAEA91EC}" presName="sibTrans" presStyleCnt="0"/>
      <dgm:spPr/>
    </dgm:pt>
    <dgm:pt modelId="{B97F478A-5438-46B4-B36B-AE97EBB5C9A8}" type="pres">
      <dgm:prSet presAssocID="{ED57174A-61AE-4507-B4F5-33BF7B46D339}" presName="compNode" presStyleCnt="0"/>
      <dgm:spPr/>
    </dgm:pt>
    <dgm:pt modelId="{A660C501-CC64-47FD-A3FB-9B3A72F31378}" type="pres">
      <dgm:prSet presAssocID="{ED57174A-61AE-4507-B4F5-33BF7B46D339}" presName="iconRect" presStyleLbl="node1" presStyleIdx="2" presStyleCnt="3"/>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dgm:spPr>
      <dgm:extLst>
        <a:ext uri="{E40237B7-FDA0-4F09-8148-C483321AD2D9}">
          <dgm14:cNvPr xmlns:dgm14="http://schemas.microsoft.com/office/drawing/2010/diagram" id="0" name="" descr="Office Worker"/>
        </a:ext>
      </dgm:extLst>
    </dgm:pt>
    <dgm:pt modelId="{A3C8A6B2-98D5-4D32-A818-0C90165165B2}" type="pres">
      <dgm:prSet presAssocID="{ED57174A-61AE-4507-B4F5-33BF7B46D339}" presName="iconSpace" presStyleCnt="0"/>
      <dgm:spPr/>
    </dgm:pt>
    <dgm:pt modelId="{A9FA6E8A-22E9-44B6-A440-EF9990C4BA4A}" type="pres">
      <dgm:prSet presAssocID="{ED57174A-61AE-4507-B4F5-33BF7B46D339}" presName="parTx" presStyleLbl="revTx" presStyleIdx="4" presStyleCnt="6">
        <dgm:presLayoutVars>
          <dgm:chMax val="0"/>
          <dgm:chPref val="0"/>
        </dgm:presLayoutVars>
      </dgm:prSet>
      <dgm:spPr/>
    </dgm:pt>
    <dgm:pt modelId="{CECA9F2D-3D3D-4DB6-A8A4-73E5FB1A7AF1}" type="pres">
      <dgm:prSet presAssocID="{ED57174A-61AE-4507-B4F5-33BF7B46D339}" presName="txSpace" presStyleCnt="0"/>
      <dgm:spPr/>
    </dgm:pt>
    <dgm:pt modelId="{22D592CC-410A-4AC3-9376-E0ED2BD9FC70}" type="pres">
      <dgm:prSet presAssocID="{ED57174A-61AE-4507-B4F5-33BF7B46D339}" presName="desTx" presStyleLbl="revTx" presStyleIdx="5" presStyleCnt="6">
        <dgm:presLayoutVars/>
      </dgm:prSet>
      <dgm:spPr/>
    </dgm:pt>
  </dgm:ptLst>
  <dgm:cxnLst>
    <dgm:cxn modelId="{3A9D2501-FB1E-4FA4-9BE2-0A19691F852B}" type="presOf" srcId="{755468E3-0740-4DEE-9107-C44E498EE95B}" destId="{3E795F0A-0E66-4D0E-8AB2-709288633935}" srcOrd="0" destOrd="0" presId="urn:microsoft.com/office/officeart/2018/2/layout/IconLabelDescriptionList"/>
    <dgm:cxn modelId="{14C93B03-50F0-429F-8677-6FB12A4E9FE3}" srcId="{65845BDD-0978-4570-895C-161A2722BD36}" destId="{755468E3-0740-4DEE-9107-C44E498EE95B}" srcOrd="0" destOrd="0" parTransId="{49A52131-DBB3-4B5F-8BB2-D2BE63235FCB}" sibTransId="{28D0DD1B-29D9-4025-A43E-B1C41B31F102}"/>
    <dgm:cxn modelId="{9672A805-CD93-4436-8D2F-EB6F06867B6E}" srcId="{E2ADABB2-942D-47F9-BE37-60F693D76621}" destId="{BBD68CEF-D190-45C9-9680-14FCE2C42004}" srcOrd="0" destOrd="0" parTransId="{00B79FCC-4D3D-4846-AC31-2EC82AB47981}" sibTransId="{B3FCBBB0-21D1-4807-9FEC-234B386971E1}"/>
    <dgm:cxn modelId="{8FF3150B-8F19-48EB-B43E-2F7A53077084}" srcId="{65845BDD-0978-4570-895C-161A2722BD36}" destId="{B28E9380-2EAA-4A57-83F3-C732D9E41A23}" srcOrd="1" destOrd="0" parTransId="{854B5DFE-A4FA-413E-8EB9-A7FBD039BE53}" sibTransId="{B276A8D3-35BB-4E3E-891C-B17E1CE64EED}"/>
    <dgm:cxn modelId="{9B403C0F-AD4E-4145-9B38-507CB8E79E3E}" srcId="{65845BDD-0978-4570-895C-161A2722BD36}" destId="{9855968B-AB83-4BC0-A9B6-80DAAFC26016}" srcOrd="2" destOrd="0" parTransId="{7B9940F2-4F14-4A95-B02F-1AB7289E681F}" sibTransId="{43690748-9F53-4AD2-973B-C939467409EA}"/>
    <dgm:cxn modelId="{E7B8591C-8F17-44BD-A903-F9C858A75BD1}" srcId="{E2ADABB2-942D-47F9-BE37-60F693D76621}" destId="{65845BDD-0978-4570-895C-161A2722BD36}" srcOrd="1" destOrd="0" parTransId="{0EF5535D-BB89-4A32-B55C-659537AC808C}" sibTransId="{A30FBDF2-9B3E-4121-B585-9E66DAEA91EC}"/>
    <dgm:cxn modelId="{34D91338-5317-4158-A995-F0F5AC44FB38}" type="presOf" srcId="{BBD68CEF-D190-45C9-9680-14FCE2C42004}" destId="{8A45BAA3-FF37-4C61-AF4C-555D38FA1FBF}" srcOrd="0" destOrd="0" presId="urn:microsoft.com/office/officeart/2018/2/layout/IconLabelDescriptionList"/>
    <dgm:cxn modelId="{06EE403F-BD00-49BA-B035-03C8C7062757}" type="presOf" srcId="{9855968B-AB83-4BC0-A9B6-80DAAFC26016}" destId="{3E795F0A-0E66-4D0E-8AB2-709288633935}" srcOrd="0" destOrd="2" presId="urn:microsoft.com/office/officeart/2018/2/layout/IconLabelDescriptionList"/>
    <dgm:cxn modelId="{8EB8DEA6-B2AD-4D93-A931-3CC3DEB400A9}" type="presOf" srcId="{65845BDD-0978-4570-895C-161A2722BD36}" destId="{30C34FF6-6B20-45ED-95BB-C775DFD28456}" srcOrd="0" destOrd="0" presId="urn:microsoft.com/office/officeart/2018/2/layout/IconLabelDescriptionList"/>
    <dgm:cxn modelId="{43EC3EB1-B511-4D8F-B93A-1E5D41B4C1D3}" type="presOf" srcId="{B28E9380-2EAA-4A57-83F3-C732D9E41A23}" destId="{3E795F0A-0E66-4D0E-8AB2-709288633935}" srcOrd="0" destOrd="1" presId="urn:microsoft.com/office/officeart/2018/2/layout/IconLabelDescriptionList"/>
    <dgm:cxn modelId="{25F645C2-EF7D-43A8-BB1E-45B7947242B8}" srcId="{E2ADABB2-942D-47F9-BE37-60F693D76621}" destId="{ED57174A-61AE-4507-B4F5-33BF7B46D339}" srcOrd="2" destOrd="0" parTransId="{2212170A-A031-452C-A855-82C11CEA00CB}" sibTransId="{B399B731-B835-4B63-B99D-4B19296EC586}"/>
    <dgm:cxn modelId="{814427D9-A88B-496C-AF8F-BDEF8A42E7C6}" type="presOf" srcId="{ED57174A-61AE-4507-B4F5-33BF7B46D339}" destId="{A9FA6E8A-22E9-44B6-A440-EF9990C4BA4A}" srcOrd="0" destOrd="0" presId="urn:microsoft.com/office/officeart/2018/2/layout/IconLabelDescriptionList"/>
    <dgm:cxn modelId="{12DFAAE5-9AB6-4ED8-9CE2-4400ACA1D165}" type="presOf" srcId="{E2ADABB2-942D-47F9-BE37-60F693D76621}" destId="{411955AF-F8B1-4F6C-B5E5-F56BFA9DF211}" srcOrd="0" destOrd="0" presId="urn:microsoft.com/office/officeart/2018/2/layout/IconLabelDescriptionList"/>
    <dgm:cxn modelId="{A160A122-D4C1-425E-80D2-334437BB4270}" type="presParOf" srcId="{411955AF-F8B1-4F6C-B5E5-F56BFA9DF211}" destId="{BFCED7C9-3847-4109-9049-D6659243DD7C}" srcOrd="0" destOrd="0" presId="urn:microsoft.com/office/officeart/2018/2/layout/IconLabelDescriptionList"/>
    <dgm:cxn modelId="{08A1279D-AEFF-440A-9237-E7B29B13F1D6}" type="presParOf" srcId="{BFCED7C9-3847-4109-9049-D6659243DD7C}" destId="{BD81DE5A-702B-4953-A5F1-1705D78AB320}" srcOrd="0" destOrd="0" presId="urn:microsoft.com/office/officeart/2018/2/layout/IconLabelDescriptionList"/>
    <dgm:cxn modelId="{9E48E929-C39E-4447-8954-53DD843D1252}" type="presParOf" srcId="{BFCED7C9-3847-4109-9049-D6659243DD7C}" destId="{3B29C3F2-D581-467E-B0E8-E2D68E6B31C4}" srcOrd="1" destOrd="0" presId="urn:microsoft.com/office/officeart/2018/2/layout/IconLabelDescriptionList"/>
    <dgm:cxn modelId="{AE036B7F-9C59-4543-928A-4AE637842CB9}" type="presParOf" srcId="{BFCED7C9-3847-4109-9049-D6659243DD7C}" destId="{8A45BAA3-FF37-4C61-AF4C-555D38FA1FBF}" srcOrd="2" destOrd="0" presId="urn:microsoft.com/office/officeart/2018/2/layout/IconLabelDescriptionList"/>
    <dgm:cxn modelId="{6182325A-1654-4759-87D0-4598FDAF4EED}" type="presParOf" srcId="{BFCED7C9-3847-4109-9049-D6659243DD7C}" destId="{1D8DDCB7-4396-4D67-8EB9-A95283F16085}" srcOrd="3" destOrd="0" presId="urn:microsoft.com/office/officeart/2018/2/layout/IconLabelDescriptionList"/>
    <dgm:cxn modelId="{0E1F5D1B-B97D-4555-88D6-5A262912D5DB}" type="presParOf" srcId="{BFCED7C9-3847-4109-9049-D6659243DD7C}" destId="{CE5F1B3F-10FC-4C8E-AB6B-D6ADD0AC8956}" srcOrd="4" destOrd="0" presId="urn:microsoft.com/office/officeart/2018/2/layout/IconLabelDescriptionList"/>
    <dgm:cxn modelId="{8B039FEB-921E-4415-88CB-E579540B95E8}" type="presParOf" srcId="{411955AF-F8B1-4F6C-B5E5-F56BFA9DF211}" destId="{A96277AB-4E27-4B1A-8DDF-1088A48C9BB1}" srcOrd="1" destOrd="0" presId="urn:microsoft.com/office/officeart/2018/2/layout/IconLabelDescriptionList"/>
    <dgm:cxn modelId="{7F8056CA-E67A-40A0-8DB2-BCC101D07C88}" type="presParOf" srcId="{411955AF-F8B1-4F6C-B5E5-F56BFA9DF211}" destId="{6C68A96E-AC05-49FA-A5E2-EA59BBF24D8B}" srcOrd="2" destOrd="0" presId="urn:microsoft.com/office/officeart/2018/2/layout/IconLabelDescriptionList"/>
    <dgm:cxn modelId="{CE077624-DA74-47B6-B817-5E39AB3C3AE8}" type="presParOf" srcId="{6C68A96E-AC05-49FA-A5E2-EA59BBF24D8B}" destId="{2490BDFE-2C74-411D-BF4C-1E30D8A85AA9}" srcOrd="0" destOrd="0" presId="urn:microsoft.com/office/officeart/2018/2/layout/IconLabelDescriptionList"/>
    <dgm:cxn modelId="{9BB19F53-4F1F-4F3D-A38C-028C0029521E}" type="presParOf" srcId="{6C68A96E-AC05-49FA-A5E2-EA59BBF24D8B}" destId="{A3B25EA0-9882-4B77-A94D-A97808A33667}" srcOrd="1" destOrd="0" presId="urn:microsoft.com/office/officeart/2018/2/layout/IconLabelDescriptionList"/>
    <dgm:cxn modelId="{3324D1A9-169D-49BC-9E9D-15F79784B7EE}" type="presParOf" srcId="{6C68A96E-AC05-49FA-A5E2-EA59BBF24D8B}" destId="{30C34FF6-6B20-45ED-95BB-C775DFD28456}" srcOrd="2" destOrd="0" presId="urn:microsoft.com/office/officeart/2018/2/layout/IconLabelDescriptionList"/>
    <dgm:cxn modelId="{FD7711C9-23FE-4F23-9D89-BC399682C44A}" type="presParOf" srcId="{6C68A96E-AC05-49FA-A5E2-EA59BBF24D8B}" destId="{FE56FD4E-8ED2-45E4-B063-024C0A5B2D6D}" srcOrd="3" destOrd="0" presId="urn:microsoft.com/office/officeart/2018/2/layout/IconLabelDescriptionList"/>
    <dgm:cxn modelId="{F4255A94-5377-4E20-977C-5039E98579C4}" type="presParOf" srcId="{6C68A96E-AC05-49FA-A5E2-EA59BBF24D8B}" destId="{3E795F0A-0E66-4D0E-8AB2-709288633935}" srcOrd="4" destOrd="0" presId="urn:microsoft.com/office/officeart/2018/2/layout/IconLabelDescriptionList"/>
    <dgm:cxn modelId="{38548533-43E3-40CB-9CD5-D90055C01CE9}" type="presParOf" srcId="{411955AF-F8B1-4F6C-B5E5-F56BFA9DF211}" destId="{E9B5BA84-C949-432C-9603-0A30FC247BA2}" srcOrd="3" destOrd="0" presId="urn:microsoft.com/office/officeart/2018/2/layout/IconLabelDescriptionList"/>
    <dgm:cxn modelId="{7140E69F-F75B-4448-A409-4AF4DA9D6537}" type="presParOf" srcId="{411955AF-F8B1-4F6C-B5E5-F56BFA9DF211}" destId="{B97F478A-5438-46B4-B36B-AE97EBB5C9A8}" srcOrd="4" destOrd="0" presId="urn:microsoft.com/office/officeart/2018/2/layout/IconLabelDescriptionList"/>
    <dgm:cxn modelId="{A940A3F6-0403-4DA9-93B9-236075DBAEF8}" type="presParOf" srcId="{B97F478A-5438-46B4-B36B-AE97EBB5C9A8}" destId="{A660C501-CC64-47FD-A3FB-9B3A72F31378}" srcOrd="0" destOrd="0" presId="urn:microsoft.com/office/officeart/2018/2/layout/IconLabelDescriptionList"/>
    <dgm:cxn modelId="{61AD5BDB-B85C-4A54-B43A-06F7557D5DC9}" type="presParOf" srcId="{B97F478A-5438-46B4-B36B-AE97EBB5C9A8}" destId="{A3C8A6B2-98D5-4D32-A818-0C90165165B2}" srcOrd="1" destOrd="0" presId="urn:microsoft.com/office/officeart/2018/2/layout/IconLabelDescriptionList"/>
    <dgm:cxn modelId="{D5827CED-A7ED-4D36-B561-2D853E9CC2C5}" type="presParOf" srcId="{B97F478A-5438-46B4-B36B-AE97EBB5C9A8}" destId="{A9FA6E8A-22E9-44B6-A440-EF9990C4BA4A}" srcOrd="2" destOrd="0" presId="urn:microsoft.com/office/officeart/2018/2/layout/IconLabelDescriptionList"/>
    <dgm:cxn modelId="{C296D5D3-F689-4D3B-916E-F5522604388D}" type="presParOf" srcId="{B97F478A-5438-46B4-B36B-AE97EBB5C9A8}" destId="{CECA9F2D-3D3D-4DB6-A8A4-73E5FB1A7AF1}" srcOrd="3" destOrd="0" presId="urn:microsoft.com/office/officeart/2018/2/layout/IconLabelDescriptionList"/>
    <dgm:cxn modelId="{03D8E22B-4EDF-42AD-8B6B-CBAF67F116E7}" type="presParOf" srcId="{B97F478A-5438-46B4-B36B-AE97EBB5C9A8}" destId="{22D592CC-410A-4AC3-9376-E0ED2BD9FC70}"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27ECE6B-B86F-40D4-8B5C-ACE58DB07CC1}"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8F9C7242-0AC4-4FF0-80EA-EB77EDD0779A}">
      <dgm:prSet/>
      <dgm:spPr/>
      <dgm:t>
        <a:bodyPr/>
        <a:lstStyle/>
        <a:p>
          <a:r>
            <a:rPr lang="fr-FR" b="1" i="0"/>
            <a:t>Organisation séquentielle</a:t>
          </a:r>
          <a:r>
            <a:rPr lang="fr-FR" b="0" i="0"/>
            <a:t> des macro-processus. Il ne peut y avoir de macro-processus parallèles. Si tel est le cas, demandez-vous si vous n’êtes pas en train de décrire une activité ou une tâche. Regroupez les par objectif.</a:t>
          </a:r>
          <a:endParaRPr lang="en-US"/>
        </a:p>
      </dgm:t>
    </dgm:pt>
    <dgm:pt modelId="{9D31CDF4-687B-4C06-ACE6-4384E4B5CE0D}" type="parTrans" cxnId="{95554D60-CB45-4ECA-B3DE-BBE85C923B78}">
      <dgm:prSet/>
      <dgm:spPr/>
      <dgm:t>
        <a:bodyPr/>
        <a:lstStyle/>
        <a:p>
          <a:endParaRPr lang="en-US"/>
        </a:p>
      </dgm:t>
    </dgm:pt>
    <dgm:pt modelId="{A03AED44-1866-42DC-9073-BA2300CD1B19}" type="sibTrans" cxnId="{95554D60-CB45-4ECA-B3DE-BBE85C923B78}">
      <dgm:prSet/>
      <dgm:spPr/>
      <dgm:t>
        <a:bodyPr/>
        <a:lstStyle/>
        <a:p>
          <a:endParaRPr lang="en-US"/>
        </a:p>
      </dgm:t>
    </dgm:pt>
    <dgm:pt modelId="{17DB7132-4200-47A5-8329-9A7253D642EA}">
      <dgm:prSet/>
      <dgm:spPr/>
      <dgm:t>
        <a:bodyPr/>
        <a:lstStyle/>
        <a:p>
          <a:r>
            <a:rPr lang="fr-FR" b="1" i="0"/>
            <a:t>Identification et organisation temporelle logique des activités</a:t>
          </a:r>
          <a:r>
            <a:rPr lang="fr-FR" b="0" i="0"/>
            <a:t>.</a:t>
          </a:r>
          <a:endParaRPr lang="en-US"/>
        </a:p>
      </dgm:t>
    </dgm:pt>
    <dgm:pt modelId="{8D916611-0866-4541-B78D-0D531137FD47}" type="parTrans" cxnId="{1F1776D1-3373-4DE9-A2FC-F98ED5520AA3}">
      <dgm:prSet/>
      <dgm:spPr/>
      <dgm:t>
        <a:bodyPr/>
        <a:lstStyle/>
        <a:p>
          <a:endParaRPr lang="en-US"/>
        </a:p>
      </dgm:t>
    </dgm:pt>
    <dgm:pt modelId="{984CAF93-4EB0-43C5-ABC5-06D21EC86390}" type="sibTrans" cxnId="{1F1776D1-3373-4DE9-A2FC-F98ED5520AA3}">
      <dgm:prSet/>
      <dgm:spPr/>
      <dgm:t>
        <a:bodyPr/>
        <a:lstStyle/>
        <a:p>
          <a:endParaRPr lang="en-US"/>
        </a:p>
      </dgm:t>
    </dgm:pt>
    <dgm:pt modelId="{FE4D785F-43D2-4224-8060-7CD24182E23D}">
      <dgm:prSet/>
      <dgm:spPr/>
      <dgm:t>
        <a:bodyPr/>
        <a:lstStyle/>
        <a:p>
          <a:r>
            <a:rPr lang="fr-FR" b="0" i="0"/>
            <a:t>Celles-ci peuvent être parfois traitées en parallèle par les utilisateurs. Dans ce cas, essayez de les séquencer de la manière la plus logique ou selon leur usage le plus habituel. L’essentiel est de noter toutes les activités.</a:t>
          </a:r>
          <a:endParaRPr lang="en-US"/>
        </a:p>
      </dgm:t>
    </dgm:pt>
    <dgm:pt modelId="{5DD5C631-658A-4023-95CE-88F1D6CE0110}" type="parTrans" cxnId="{BC9423E3-6EF5-4249-B614-9B6DA844D63A}">
      <dgm:prSet/>
      <dgm:spPr/>
      <dgm:t>
        <a:bodyPr/>
        <a:lstStyle/>
        <a:p>
          <a:endParaRPr lang="en-US"/>
        </a:p>
      </dgm:t>
    </dgm:pt>
    <dgm:pt modelId="{A71F90AB-C5F1-42E5-AADA-CFFB6B363954}" type="sibTrans" cxnId="{BC9423E3-6EF5-4249-B614-9B6DA844D63A}">
      <dgm:prSet/>
      <dgm:spPr/>
      <dgm:t>
        <a:bodyPr/>
        <a:lstStyle/>
        <a:p>
          <a:endParaRPr lang="en-US"/>
        </a:p>
      </dgm:t>
    </dgm:pt>
    <dgm:pt modelId="{7CCACAAB-A0B7-486C-AE77-CB64499F98F4}">
      <dgm:prSet/>
      <dgm:spPr/>
      <dgm:t>
        <a:bodyPr/>
        <a:lstStyle/>
        <a:p>
          <a:r>
            <a:rPr lang="fr-FR" b="0" i="0"/>
            <a:t>Nommez-les en utilisant un nom commun (par exemple, « contrôle cohérence BL / devis »)</a:t>
          </a:r>
          <a:endParaRPr lang="en-US"/>
        </a:p>
      </dgm:t>
    </dgm:pt>
    <dgm:pt modelId="{2077B22A-AD0D-4DC7-95ED-557F04ADEEEE}" type="parTrans" cxnId="{BBFC3712-E28F-47FC-81A3-772859F20A3A}">
      <dgm:prSet/>
      <dgm:spPr/>
      <dgm:t>
        <a:bodyPr/>
        <a:lstStyle/>
        <a:p>
          <a:endParaRPr lang="en-US"/>
        </a:p>
      </dgm:t>
    </dgm:pt>
    <dgm:pt modelId="{EE3DDE00-0130-4E47-8F1D-E7ED0D1F79FB}" type="sibTrans" cxnId="{BBFC3712-E28F-47FC-81A3-772859F20A3A}">
      <dgm:prSet/>
      <dgm:spPr/>
      <dgm:t>
        <a:bodyPr/>
        <a:lstStyle/>
        <a:p>
          <a:endParaRPr lang="en-US"/>
        </a:p>
      </dgm:t>
    </dgm:pt>
    <dgm:pt modelId="{3CA63FF4-E694-4DD4-93B8-107D63CDAFB2}">
      <dgm:prSet/>
      <dgm:spPr/>
      <dgm:t>
        <a:bodyPr/>
        <a:lstStyle/>
        <a:p>
          <a:r>
            <a:rPr lang="fr-FR" b="1" i="0"/>
            <a:t>Identification des tâches et séquencement de manière stricte.</a:t>
          </a:r>
          <a:endParaRPr lang="en-US"/>
        </a:p>
      </dgm:t>
    </dgm:pt>
    <dgm:pt modelId="{C2C1F956-ADA9-4B0F-AADE-C6A10A90047E}" type="parTrans" cxnId="{60ACD9F2-9816-4EDD-AAC1-084E7F1AD957}">
      <dgm:prSet/>
      <dgm:spPr/>
      <dgm:t>
        <a:bodyPr/>
        <a:lstStyle/>
        <a:p>
          <a:endParaRPr lang="en-US"/>
        </a:p>
      </dgm:t>
    </dgm:pt>
    <dgm:pt modelId="{F1328E0B-B112-4F81-B2E3-18ECEED226A5}" type="sibTrans" cxnId="{60ACD9F2-9816-4EDD-AAC1-084E7F1AD957}">
      <dgm:prSet/>
      <dgm:spPr/>
      <dgm:t>
        <a:bodyPr/>
        <a:lstStyle/>
        <a:p>
          <a:endParaRPr lang="en-US"/>
        </a:p>
      </dgm:t>
    </dgm:pt>
    <dgm:pt modelId="{A4E446D6-964E-4B66-B57F-FF3173419196}">
      <dgm:prSet/>
      <dgm:spPr/>
      <dgm:t>
        <a:bodyPr/>
        <a:lstStyle/>
        <a:p>
          <a:r>
            <a:rPr lang="fr-FR" b="0" i="0"/>
            <a:t>Indiquez également les critères de décision décrivant l’enchaînement des tâches.</a:t>
          </a:r>
          <a:endParaRPr lang="en-US"/>
        </a:p>
      </dgm:t>
    </dgm:pt>
    <dgm:pt modelId="{52FF1A9F-523A-4AAB-BCF6-2CC557AEF2DF}" type="parTrans" cxnId="{1AC563C9-3F31-46FD-8E96-8C514A8D655D}">
      <dgm:prSet/>
      <dgm:spPr/>
      <dgm:t>
        <a:bodyPr/>
        <a:lstStyle/>
        <a:p>
          <a:endParaRPr lang="en-US"/>
        </a:p>
      </dgm:t>
    </dgm:pt>
    <dgm:pt modelId="{351C42C1-8F3C-4B44-8284-BD97C29D5753}" type="sibTrans" cxnId="{1AC563C9-3F31-46FD-8E96-8C514A8D655D}">
      <dgm:prSet/>
      <dgm:spPr/>
      <dgm:t>
        <a:bodyPr/>
        <a:lstStyle/>
        <a:p>
          <a:endParaRPr lang="en-US"/>
        </a:p>
      </dgm:t>
    </dgm:pt>
    <dgm:pt modelId="{D0783458-02D1-4088-B539-10920EE7C1E6}">
      <dgm:prSet/>
      <dgm:spPr/>
      <dgm:t>
        <a:bodyPr/>
        <a:lstStyle/>
        <a:p>
          <a:r>
            <a:rPr lang="fr-FR" b="0" i="0"/>
            <a:t>Nommez-les en utilisant un verbe d’action à l’infinitif. Cette sémantique vous permettra d’identifier les </a:t>
          </a:r>
          <a:r>
            <a:rPr lang="fr-FR" b="0" i="0">
              <a:hlinkClick xmlns:r="http://schemas.openxmlformats.org/officeDocument/2006/relationships" r:id="rId1"/>
            </a:rPr>
            <a:t>« fausses » tâches</a:t>
          </a:r>
          <a:r>
            <a:rPr lang="fr-FR" b="0" i="0"/>
            <a:t> et de les exclure du diagramme.</a:t>
          </a:r>
          <a:endParaRPr lang="en-US"/>
        </a:p>
      </dgm:t>
    </dgm:pt>
    <dgm:pt modelId="{2AA45BD5-E95C-4939-9A80-3AA49B16F212}" type="parTrans" cxnId="{4F05753B-DA32-44B3-A526-D4EE1AB4BC04}">
      <dgm:prSet/>
      <dgm:spPr/>
      <dgm:t>
        <a:bodyPr/>
        <a:lstStyle/>
        <a:p>
          <a:endParaRPr lang="en-US"/>
        </a:p>
      </dgm:t>
    </dgm:pt>
    <dgm:pt modelId="{A5A7ACC1-368E-4192-AB40-8CA3F1CEA66D}" type="sibTrans" cxnId="{4F05753B-DA32-44B3-A526-D4EE1AB4BC04}">
      <dgm:prSet/>
      <dgm:spPr/>
      <dgm:t>
        <a:bodyPr/>
        <a:lstStyle/>
        <a:p>
          <a:endParaRPr lang="en-US"/>
        </a:p>
      </dgm:t>
    </dgm:pt>
    <dgm:pt modelId="{0151CAB2-2AE3-4722-A364-EE738C97FC35}">
      <dgm:prSet/>
      <dgm:spPr/>
      <dgm:t>
        <a:bodyPr/>
        <a:lstStyle/>
        <a:p>
          <a:r>
            <a:rPr lang="fr-FR" b="1" i="0"/>
            <a:t>Relecture de l’enchaînement global</a:t>
          </a:r>
          <a:r>
            <a:rPr lang="fr-FR" b="0" i="0"/>
            <a:t> des macro-processus / activités / tâches :</a:t>
          </a:r>
          <a:endParaRPr lang="en-US"/>
        </a:p>
      </dgm:t>
    </dgm:pt>
    <dgm:pt modelId="{F950196A-2F7C-434B-B0CB-173D2C88B17B}" type="parTrans" cxnId="{2CBD5C45-47FA-48C1-8F76-226D23DAA35E}">
      <dgm:prSet/>
      <dgm:spPr/>
      <dgm:t>
        <a:bodyPr/>
        <a:lstStyle/>
        <a:p>
          <a:endParaRPr lang="en-US"/>
        </a:p>
      </dgm:t>
    </dgm:pt>
    <dgm:pt modelId="{9C19E82E-86C1-47B9-BC31-0CA83F076751}" type="sibTrans" cxnId="{2CBD5C45-47FA-48C1-8F76-226D23DAA35E}">
      <dgm:prSet/>
      <dgm:spPr/>
      <dgm:t>
        <a:bodyPr/>
        <a:lstStyle/>
        <a:p>
          <a:endParaRPr lang="en-US"/>
        </a:p>
      </dgm:t>
    </dgm:pt>
    <dgm:pt modelId="{F44B7FB6-A6E4-4868-BB55-1B3EA0E19628}">
      <dgm:prSet/>
      <dgm:spPr/>
      <dgm:t>
        <a:bodyPr/>
        <a:lstStyle/>
        <a:p>
          <a:r>
            <a:rPr lang="fr-FR" b="0" i="0"/>
            <a:t>Détaillez ou regroupez des niveaux de manière </a:t>
          </a:r>
          <a:r>
            <a:rPr lang="fr-FR" b="0" i="0">
              <a:hlinkClick xmlns:r="http://schemas.openxmlformats.org/officeDocument/2006/relationships" r:id="rId2"/>
            </a:rPr>
            <a:t>itérative</a:t>
          </a:r>
          <a:r>
            <a:rPr lang="fr-FR" b="0" i="0"/>
            <a:t>.</a:t>
          </a:r>
          <a:endParaRPr lang="en-US"/>
        </a:p>
      </dgm:t>
    </dgm:pt>
    <dgm:pt modelId="{DDD4B696-FF03-412A-899D-72ECA46125A5}" type="parTrans" cxnId="{9EEC8169-4893-4696-AD0B-D82E89597661}">
      <dgm:prSet/>
      <dgm:spPr/>
      <dgm:t>
        <a:bodyPr/>
        <a:lstStyle/>
        <a:p>
          <a:endParaRPr lang="en-US"/>
        </a:p>
      </dgm:t>
    </dgm:pt>
    <dgm:pt modelId="{583BC083-8A1A-4D47-A46C-84E800319F90}" type="sibTrans" cxnId="{9EEC8169-4893-4696-AD0B-D82E89597661}">
      <dgm:prSet/>
      <dgm:spPr/>
      <dgm:t>
        <a:bodyPr/>
        <a:lstStyle/>
        <a:p>
          <a:endParaRPr lang="en-US"/>
        </a:p>
      </dgm:t>
    </dgm:pt>
    <dgm:pt modelId="{9D961870-2B87-469B-986F-1D8A4F4AA8DB}">
      <dgm:prSet/>
      <dgm:spPr/>
      <dgm:t>
        <a:bodyPr/>
        <a:lstStyle/>
        <a:p>
          <a:r>
            <a:rPr lang="fr-FR" b="0" i="0"/>
            <a:t>Veillez à ce que cette étape se fasse en étroite collaboration avec les interlocuteurs métier.</a:t>
          </a:r>
          <a:endParaRPr lang="en-US"/>
        </a:p>
      </dgm:t>
    </dgm:pt>
    <dgm:pt modelId="{A22D1C66-2FC2-41A6-9F0C-81A74FDD2148}" type="parTrans" cxnId="{A7F39A39-D173-4CD0-A7CE-65CB53F68F15}">
      <dgm:prSet/>
      <dgm:spPr/>
      <dgm:t>
        <a:bodyPr/>
        <a:lstStyle/>
        <a:p>
          <a:endParaRPr lang="en-US"/>
        </a:p>
      </dgm:t>
    </dgm:pt>
    <dgm:pt modelId="{A6F540E9-6F65-4C0F-8DF8-6808ED4A94D3}" type="sibTrans" cxnId="{A7F39A39-D173-4CD0-A7CE-65CB53F68F15}">
      <dgm:prSet/>
      <dgm:spPr/>
      <dgm:t>
        <a:bodyPr/>
        <a:lstStyle/>
        <a:p>
          <a:endParaRPr lang="en-US"/>
        </a:p>
      </dgm:t>
    </dgm:pt>
    <dgm:pt modelId="{F6AA4833-9455-44F6-87F1-186B60A6FFE0}" type="pres">
      <dgm:prSet presAssocID="{527ECE6B-B86F-40D4-8B5C-ACE58DB07CC1}" presName="linear" presStyleCnt="0">
        <dgm:presLayoutVars>
          <dgm:animLvl val="lvl"/>
          <dgm:resizeHandles val="exact"/>
        </dgm:presLayoutVars>
      </dgm:prSet>
      <dgm:spPr/>
    </dgm:pt>
    <dgm:pt modelId="{4E9C4113-E270-4AAC-9FD6-37B990E367C3}" type="pres">
      <dgm:prSet presAssocID="{8F9C7242-0AC4-4FF0-80EA-EB77EDD0779A}" presName="parentText" presStyleLbl="node1" presStyleIdx="0" presStyleCnt="4">
        <dgm:presLayoutVars>
          <dgm:chMax val="0"/>
          <dgm:bulletEnabled val="1"/>
        </dgm:presLayoutVars>
      </dgm:prSet>
      <dgm:spPr/>
    </dgm:pt>
    <dgm:pt modelId="{50F0594A-977C-481D-B989-6AEBB4FB230B}" type="pres">
      <dgm:prSet presAssocID="{A03AED44-1866-42DC-9073-BA2300CD1B19}" presName="spacer" presStyleCnt="0"/>
      <dgm:spPr/>
    </dgm:pt>
    <dgm:pt modelId="{7B34397C-C03D-4758-BD7E-5CC10D2371A6}" type="pres">
      <dgm:prSet presAssocID="{17DB7132-4200-47A5-8329-9A7253D642EA}" presName="parentText" presStyleLbl="node1" presStyleIdx="1" presStyleCnt="4">
        <dgm:presLayoutVars>
          <dgm:chMax val="0"/>
          <dgm:bulletEnabled val="1"/>
        </dgm:presLayoutVars>
      </dgm:prSet>
      <dgm:spPr/>
    </dgm:pt>
    <dgm:pt modelId="{BE47D108-74AC-4430-9419-39ED29A1C49E}" type="pres">
      <dgm:prSet presAssocID="{17DB7132-4200-47A5-8329-9A7253D642EA}" presName="childText" presStyleLbl="revTx" presStyleIdx="0" presStyleCnt="3">
        <dgm:presLayoutVars>
          <dgm:bulletEnabled val="1"/>
        </dgm:presLayoutVars>
      </dgm:prSet>
      <dgm:spPr/>
    </dgm:pt>
    <dgm:pt modelId="{0170D198-4CF6-40D6-8716-C281E4DB467D}" type="pres">
      <dgm:prSet presAssocID="{3CA63FF4-E694-4DD4-93B8-107D63CDAFB2}" presName="parentText" presStyleLbl="node1" presStyleIdx="2" presStyleCnt="4">
        <dgm:presLayoutVars>
          <dgm:chMax val="0"/>
          <dgm:bulletEnabled val="1"/>
        </dgm:presLayoutVars>
      </dgm:prSet>
      <dgm:spPr/>
    </dgm:pt>
    <dgm:pt modelId="{0A0C07D9-38D9-4BD8-8E1F-FC0A385B1C75}" type="pres">
      <dgm:prSet presAssocID="{3CA63FF4-E694-4DD4-93B8-107D63CDAFB2}" presName="childText" presStyleLbl="revTx" presStyleIdx="1" presStyleCnt="3">
        <dgm:presLayoutVars>
          <dgm:bulletEnabled val="1"/>
        </dgm:presLayoutVars>
      </dgm:prSet>
      <dgm:spPr/>
    </dgm:pt>
    <dgm:pt modelId="{7CEE5124-1837-421B-8025-53673DD8A5A8}" type="pres">
      <dgm:prSet presAssocID="{0151CAB2-2AE3-4722-A364-EE738C97FC35}" presName="parentText" presStyleLbl="node1" presStyleIdx="3" presStyleCnt="4">
        <dgm:presLayoutVars>
          <dgm:chMax val="0"/>
          <dgm:bulletEnabled val="1"/>
        </dgm:presLayoutVars>
      </dgm:prSet>
      <dgm:spPr/>
    </dgm:pt>
    <dgm:pt modelId="{A1122AC2-14E5-4632-A2CC-3D39995437B9}" type="pres">
      <dgm:prSet presAssocID="{0151CAB2-2AE3-4722-A364-EE738C97FC35}" presName="childText" presStyleLbl="revTx" presStyleIdx="2" presStyleCnt="3">
        <dgm:presLayoutVars>
          <dgm:bulletEnabled val="1"/>
        </dgm:presLayoutVars>
      </dgm:prSet>
      <dgm:spPr/>
    </dgm:pt>
  </dgm:ptLst>
  <dgm:cxnLst>
    <dgm:cxn modelId="{BBFC3712-E28F-47FC-81A3-772859F20A3A}" srcId="{17DB7132-4200-47A5-8329-9A7253D642EA}" destId="{7CCACAAB-A0B7-486C-AE77-CB64499F98F4}" srcOrd="1" destOrd="0" parTransId="{2077B22A-AD0D-4DC7-95ED-557F04ADEEEE}" sibTransId="{EE3DDE00-0130-4E47-8F1D-E7ED0D1F79FB}"/>
    <dgm:cxn modelId="{E94E8D1B-C8B8-4D71-B9B0-3C8B6090F09B}" type="presOf" srcId="{3CA63FF4-E694-4DD4-93B8-107D63CDAFB2}" destId="{0170D198-4CF6-40D6-8716-C281E4DB467D}" srcOrd="0" destOrd="0" presId="urn:microsoft.com/office/officeart/2005/8/layout/vList2"/>
    <dgm:cxn modelId="{593A301C-75D5-4DE5-B94D-9DA25820F793}" type="presOf" srcId="{7CCACAAB-A0B7-486C-AE77-CB64499F98F4}" destId="{BE47D108-74AC-4430-9419-39ED29A1C49E}" srcOrd="0" destOrd="1" presId="urn:microsoft.com/office/officeart/2005/8/layout/vList2"/>
    <dgm:cxn modelId="{358C3E1C-249A-473D-B550-AAFA480A8A4C}" type="presOf" srcId="{A4E446D6-964E-4B66-B57F-FF3173419196}" destId="{0A0C07D9-38D9-4BD8-8E1F-FC0A385B1C75}" srcOrd="0" destOrd="0" presId="urn:microsoft.com/office/officeart/2005/8/layout/vList2"/>
    <dgm:cxn modelId="{A7F39A39-D173-4CD0-A7CE-65CB53F68F15}" srcId="{0151CAB2-2AE3-4722-A364-EE738C97FC35}" destId="{9D961870-2B87-469B-986F-1D8A4F4AA8DB}" srcOrd="1" destOrd="0" parTransId="{A22D1C66-2FC2-41A6-9F0C-81A74FDD2148}" sibTransId="{A6F540E9-6F65-4C0F-8DF8-6808ED4A94D3}"/>
    <dgm:cxn modelId="{4F05753B-DA32-44B3-A526-D4EE1AB4BC04}" srcId="{3CA63FF4-E694-4DD4-93B8-107D63CDAFB2}" destId="{D0783458-02D1-4088-B539-10920EE7C1E6}" srcOrd="1" destOrd="0" parTransId="{2AA45BD5-E95C-4939-9A80-3AA49B16F212}" sibTransId="{A5A7ACC1-368E-4192-AB40-8CA3F1CEA66D}"/>
    <dgm:cxn modelId="{F3093A5D-0B5A-46EF-B41A-56F67CA0942C}" type="presOf" srcId="{F44B7FB6-A6E4-4868-BB55-1B3EA0E19628}" destId="{A1122AC2-14E5-4632-A2CC-3D39995437B9}" srcOrd="0" destOrd="0" presId="urn:microsoft.com/office/officeart/2005/8/layout/vList2"/>
    <dgm:cxn modelId="{95554D60-CB45-4ECA-B3DE-BBE85C923B78}" srcId="{527ECE6B-B86F-40D4-8B5C-ACE58DB07CC1}" destId="{8F9C7242-0AC4-4FF0-80EA-EB77EDD0779A}" srcOrd="0" destOrd="0" parTransId="{9D31CDF4-687B-4C06-ACE6-4384E4B5CE0D}" sibTransId="{A03AED44-1866-42DC-9073-BA2300CD1B19}"/>
    <dgm:cxn modelId="{01C39A42-F229-4CEC-AE05-E7283600178D}" type="presOf" srcId="{0151CAB2-2AE3-4722-A364-EE738C97FC35}" destId="{7CEE5124-1837-421B-8025-53673DD8A5A8}" srcOrd="0" destOrd="0" presId="urn:microsoft.com/office/officeart/2005/8/layout/vList2"/>
    <dgm:cxn modelId="{2CBD5C45-47FA-48C1-8F76-226D23DAA35E}" srcId="{527ECE6B-B86F-40D4-8B5C-ACE58DB07CC1}" destId="{0151CAB2-2AE3-4722-A364-EE738C97FC35}" srcOrd="3" destOrd="0" parTransId="{F950196A-2F7C-434B-B0CB-173D2C88B17B}" sibTransId="{9C19E82E-86C1-47B9-BC31-0CA83F076751}"/>
    <dgm:cxn modelId="{9EEC8169-4893-4696-AD0B-D82E89597661}" srcId="{0151CAB2-2AE3-4722-A364-EE738C97FC35}" destId="{F44B7FB6-A6E4-4868-BB55-1B3EA0E19628}" srcOrd="0" destOrd="0" parTransId="{DDD4B696-FF03-412A-899D-72ECA46125A5}" sibTransId="{583BC083-8A1A-4D47-A46C-84E800319F90}"/>
    <dgm:cxn modelId="{AC7EE170-2CDB-4245-8716-330C57F64F49}" type="presOf" srcId="{17DB7132-4200-47A5-8329-9A7253D642EA}" destId="{7B34397C-C03D-4758-BD7E-5CC10D2371A6}" srcOrd="0" destOrd="0" presId="urn:microsoft.com/office/officeart/2005/8/layout/vList2"/>
    <dgm:cxn modelId="{E73D8953-5395-4E15-AA69-AABF6EE6B1FB}" type="presOf" srcId="{9D961870-2B87-469B-986F-1D8A4F4AA8DB}" destId="{A1122AC2-14E5-4632-A2CC-3D39995437B9}" srcOrd="0" destOrd="1" presId="urn:microsoft.com/office/officeart/2005/8/layout/vList2"/>
    <dgm:cxn modelId="{0BC3B684-19E4-4596-BDA5-B9273668ED04}" type="presOf" srcId="{8F9C7242-0AC4-4FF0-80EA-EB77EDD0779A}" destId="{4E9C4113-E270-4AAC-9FD6-37B990E367C3}" srcOrd="0" destOrd="0" presId="urn:microsoft.com/office/officeart/2005/8/layout/vList2"/>
    <dgm:cxn modelId="{0B901AC4-8334-42C6-9939-DFFDE4F78157}" type="presOf" srcId="{D0783458-02D1-4088-B539-10920EE7C1E6}" destId="{0A0C07D9-38D9-4BD8-8E1F-FC0A385B1C75}" srcOrd="0" destOrd="1" presId="urn:microsoft.com/office/officeart/2005/8/layout/vList2"/>
    <dgm:cxn modelId="{1AC563C9-3F31-46FD-8E96-8C514A8D655D}" srcId="{3CA63FF4-E694-4DD4-93B8-107D63CDAFB2}" destId="{A4E446D6-964E-4B66-B57F-FF3173419196}" srcOrd="0" destOrd="0" parTransId="{52FF1A9F-523A-4AAB-BCF6-2CC557AEF2DF}" sibTransId="{351C42C1-8F3C-4B44-8284-BD97C29D5753}"/>
    <dgm:cxn modelId="{2D164ECF-F582-446C-9997-7436020D38B0}" type="presOf" srcId="{FE4D785F-43D2-4224-8060-7CD24182E23D}" destId="{BE47D108-74AC-4430-9419-39ED29A1C49E}" srcOrd="0" destOrd="0" presId="urn:microsoft.com/office/officeart/2005/8/layout/vList2"/>
    <dgm:cxn modelId="{1F1776D1-3373-4DE9-A2FC-F98ED5520AA3}" srcId="{527ECE6B-B86F-40D4-8B5C-ACE58DB07CC1}" destId="{17DB7132-4200-47A5-8329-9A7253D642EA}" srcOrd="1" destOrd="0" parTransId="{8D916611-0866-4541-B78D-0D531137FD47}" sibTransId="{984CAF93-4EB0-43C5-ABC5-06D21EC86390}"/>
    <dgm:cxn modelId="{BC9423E3-6EF5-4249-B614-9B6DA844D63A}" srcId="{17DB7132-4200-47A5-8329-9A7253D642EA}" destId="{FE4D785F-43D2-4224-8060-7CD24182E23D}" srcOrd="0" destOrd="0" parTransId="{5DD5C631-658A-4023-95CE-88F1D6CE0110}" sibTransId="{A71F90AB-C5F1-42E5-AADA-CFFB6B363954}"/>
    <dgm:cxn modelId="{219C2CEA-7CE2-440D-810B-B41A1C6DB071}" type="presOf" srcId="{527ECE6B-B86F-40D4-8B5C-ACE58DB07CC1}" destId="{F6AA4833-9455-44F6-87F1-186B60A6FFE0}" srcOrd="0" destOrd="0" presId="urn:microsoft.com/office/officeart/2005/8/layout/vList2"/>
    <dgm:cxn modelId="{60ACD9F2-9816-4EDD-AAC1-084E7F1AD957}" srcId="{527ECE6B-B86F-40D4-8B5C-ACE58DB07CC1}" destId="{3CA63FF4-E694-4DD4-93B8-107D63CDAFB2}" srcOrd="2" destOrd="0" parTransId="{C2C1F956-ADA9-4B0F-AADE-C6A10A90047E}" sibTransId="{F1328E0B-B112-4F81-B2E3-18ECEED226A5}"/>
    <dgm:cxn modelId="{3C99E07F-FC34-412E-81FF-743B51122B38}" type="presParOf" srcId="{F6AA4833-9455-44F6-87F1-186B60A6FFE0}" destId="{4E9C4113-E270-4AAC-9FD6-37B990E367C3}" srcOrd="0" destOrd="0" presId="urn:microsoft.com/office/officeart/2005/8/layout/vList2"/>
    <dgm:cxn modelId="{1830FF01-5F42-4EF7-B7B1-4053FD5A73AC}" type="presParOf" srcId="{F6AA4833-9455-44F6-87F1-186B60A6FFE0}" destId="{50F0594A-977C-481D-B989-6AEBB4FB230B}" srcOrd="1" destOrd="0" presId="urn:microsoft.com/office/officeart/2005/8/layout/vList2"/>
    <dgm:cxn modelId="{45A29BBA-E80A-4481-AAFA-2968EAF55EC1}" type="presParOf" srcId="{F6AA4833-9455-44F6-87F1-186B60A6FFE0}" destId="{7B34397C-C03D-4758-BD7E-5CC10D2371A6}" srcOrd="2" destOrd="0" presId="urn:microsoft.com/office/officeart/2005/8/layout/vList2"/>
    <dgm:cxn modelId="{85BE6BC8-62BE-4930-99A2-023A1428F14D}" type="presParOf" srcId="{F6AA4833-9455-44F6-87F1-186B60A6FFE0}" destId="{BE47D108-74AC-4430-9419-39ED29A1C49E}" srcOrd="3" destOrd="0" presId="urn:microsoft.com/office/officeart/2005/8/layout/vList2"/>
    <dgm:cxn modelId="{37149A05-F363-4EA0-A0D2-EC8254313B68}" type="presParOf" srcId="{F6AA4833-9455-44F6-87F1-186B60A6FFE0}" destId="{0170D198-4CF6-40D6-8716-C281E4DB467D}" srcOrd="4" destOrd="0" presId="urn:microsoft.com/office/officeart/2005/8/layout/vList2"/>
    <dgm:cxn modelId="{4E3468F1-6442-4D31-8170-985F9311F89A}" type="presParOf" srcId="{F6AA4833-9455-44F6-87F1-186B60A6FFE0}" destId="{0A0C07D9-38D9-4BD8-8E1F-FC0A385B1C75}" srcOrd="5" destOrd="0" presId="urn:microsoft.com/office/officeart/2005/8/layout/vList2"/>
    <dgm:cxn modelId="{B90C4111-474A-4CEF-911A-FD56F6584731}" type="presParOf" srcId="{F6AA4833-9455-44F6-87F1-186B60A6FFE0}" destId="{7CEE5124-1837-421B-8025-53673DD8A5A8}" srcOrd="6" destOrd="0" presId="urn:microsoft.com/office/officeart/2005/8/layout/vList2"/>
    <dgm:cxn modelId="{6AA6B0E5-21C8-40E2-9171-F73CE8AF1979}" type="presParOf" srcId="{F6AA4833-9455-44F6-87F1-186B60A6FFE0}" destId="{A1122AC2-14E5-4632-A2CC-3D39995437B9}"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81DE5A-702B-4953-A5F1-1705D78AB320}">
      <dsp:nvSpPr>
        <dsp:cNvPr id="0" name=""/>
        <dsp:cNvSpPr/>
      </dsp:nvSpPr>
      <dsp:spPr>
        <a:xfrm>
          <a:off x="10657" y="138359"/>
          <a:ext cx="1096417" cy="10276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45BAA3-FF37-4C61-AF4C-555D38FA1FBF}">
      <dsp:nvSpPr>
        <dsp:cNvPr id="0" name=""/>
        <dsp:cNvSpPr/>
      </dsp:nvSpPr>
      <dsp:spPr>
        <a:xfrm>
          <a:off x="10657" y="1341264"/>
          <a:ext cx="3132622" cy="1019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fr-FR" sz="1400" b="1" i="0" kern="1200"/>
            <a:t>En prérequis</a:t>
          </a:r>
          <a:r>
            <a:rPr lang="fr-FR" sz="1400" b="0" i="0" kern="1200"/>
            <a:t>: </a:t>
          </a:r>
          <a:r>
            <a:rPr lang="fr-FR" sz="1400" b="0" i="0" kern="1200">
              <a:hlinkClick xmlns:r="http://schemas.openxmlformats.org/officeDocument/2006/relationships" r:id="rId3"/>
            </a:rPr>
            <a:t>le recueil de l’information</a:t>
          </a:r>
          <a:r>
            <a:rPr lang="fr-FR" sz="1400" b="0" i="0" kern="1200"/>
            <a:t> doit avoir été au minimum initialisé. La description des processus peut débuter sans attendre la fin de cette étape ; elle sera améliorée au fur et à mesure.</a:t>
          </a:r>
          <a:endParaRPr lang="en-US" sz="1400" kern="1200"/>
        </a:p>
      </dsp:txBody>
      <dsp:txXfrm>
        <a:off x="10657" y="1341264"/>
        <a:ext cx="3132622" cy="1019219"/>
      </dsp:txXfrm>
    </dsp:sp>
    <dsp:sp modelId="{CE5F1B3F-10FC-4C8E-AB6B-D6ADD0AC8956}">
      <dsp:nvSpPr>
        <dsp:cNvPr id="0" name=""/>
        <dsp:cNvSpPr/>
      </dsp:nvSpPr>
      <dsp:spPr>
        <a:xfrm>
          <a:off x="10657" y="2441975"/>
          <a:ext cx="3132622" cy="1771002"/>
        </a:xfrm>
        <a:prstGeom prst="rect">
          <a:avLst/>
        </a:prstGeom>
        <a:noFill/>
        <a:ln>
          <a:noFill/>
        </a:ln>
        <a:effectLst/>
      </dsp:spPr>
      <dsp:style>
        <a:lnRef idx="0">
          <a:scrgbClr r="0" g="0" b="0"/>
        </a:lnRef>
        <a:fillRef idx="0">
          <a:scrgbClr r="0" g="0" b="0"/>
        </a:fillRef>
        <a:effectRef idx="0">
          <a:scrgbClr r="0" g="0" b="0"/>
        </a:effectRef>
        <a:fontRef idx="minor"/>
      </dsp:style>
    </dsp:sp>
    <dsp:sp modelId="{2490BDFE-2C74-411D-BF4C-1E30D8A85AA9}">
      <dsp:nvSpPr>
        <dsp:cNvPr id="0" name=""/>
        <dsp:cNvSpPr/>
      </dsp:nvSpPr>
      <dsp:spPr>
        <a:xfrm>
          <a:off x="3691488" y="138359"/>
          <a:ext cx="1096417" cy="1027695"/>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C34FF6-6B20-45ED-95BB-C775DFD28456}">
      <dsp:nvSpPr>
        <dsp:cNvPr id="0" name=""/>
        <dsp:cNvSpPr/>
      </dsp:nvSpPr>
      <dsp:spPr>
        <a:xfrm>
          <a:off x="3691488" y="1341264"/>
          <a:ext cx="3132622" cy="1019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fr-FR" sz="1400" b="1" i="0" kern="1200"/>
            <a:t>Choix de la méthodologie: </a:t>
          </a:r>
          <a:r>
            <a:rPr lang="fr-FR" sz="1400" b="0" i="0" kern="1200"/>
            <a:t>selon le </a:t>
          </a:r>
          <a:r>
            <a:rPr lang="fr-FR" sz="1400" b="0" i="0" kern="1200">
              <a:hlinkClick xmlns:r="http://schemas.openxmlformats.org/officeDocument/2006/relationships" r:id="rId6"/>
            </a:rPr>
            <a:t>contexte projet</a:t>
          </a:r>
          <a:r>
            <a:rPr lang="fr-FR" sz="1400" b="0" i="0" kern="1200"/>
            <a:t>, le Business Analyst optera pour une </a:t>
          </a:r>
          <a:r>
            <a:rPr lang="fr-FR" sz="1400" b="1" i="0" kern="1200">
              <a:hlinkClick xmlns:r="http://schemas.openxmlformats.org/officeDocument/2006/relationships" r:id="rId7"/>
            </a:rPr>
            <a:t>méthodologie descendante</a:t>
          </a:r>
          <a:r>
            <a:rPr lang="fr-FR" sz="1400" b="0" i="0" kern="1200">
              <a:hlinkClick xmlns:r="http://schemas.openxmlformats.org/officeDocument/2006/relationships" r:id="rId7"/>
            </a:rPr>
            <a:t> ou </a:t>
          </a:r>
          <a:r>
            <a:rPr lang="fr-FR" sz="1400" b="1" i="0" kern="1200">
              <a:hlinkClick xmlns:r="http://schemas.openxmlformats.org/officeDocument/2006/relationships" r:id="rId7"/>
            </a:rPr>
            <a:t>ascendante</a:t>
          </a:r>
          <a:r>
            <a:rPr lang="fr-FR" sz="1400" b="0" i="0" kern="1200"/>
            <a:t> (aussi appelée « bottom-up »).</a:t>
          </a:r>
          <a:endParaRPr lang="en-US" sz="1400" kern="1200"/>
        </a:p>
      </dsp:txBody>
      <dsp:txXfrm>
        <a:off x="3691488" y="1341264"/>
        <a:ext cx="3132622" cy="1019219"/>
      </dsp:txXfrm>
    </dsp:sp>
    <dsp:sp modelId="{3E795F0A-0E66-4D0E-8AB2-709288633935}">
      <dsp:nvSpPr>
        <dsp:cNvPr id="0" name=""/>
        <dsp:cNvSpPr/>
      </dsp:nvSpPr>
      <dsp:spPr>
        <a:xfrm>
          <a:off x="3691488" y="2441975"/>
          <a:ext cx="3132622" cy="1771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fr-FR" sz="1100" b="0" i="0" kern="1200"/>
            <a:t>Descendante : cartographie des macro-processus, puis décomposition en activités et tâches. Éventuellement, on pourra descendre au quatrième niveau opérationnel – cela dépendra de la population d’utilisateurs visée par la description des processus.</a:t>
          </a:r>
          <a:endParaRPr lang="en-US" sz="1100" kern="1200"/>
        </a:p>
        <a:p>
          <a:pPr marL="0" lvl="0" indent="0" algn="l" defTabSz="488950">
            <a:lnSpc>
              <a:spcPct val="100000"/>
            </a:lnSpc>
            <a:spcBef>
              <a:spcPct val="0"/>
            </a:spcBef>
            <a:spcAft>
              <a:spcPct val="35000"/>
            </a:spcAft>
            <a:buNone/>
          </a:pPr>
          <a:r>
            <a:rPr lang="fr-FR" sz="1100" b="0" i="0" kern="1200"/>
            <a:t>Ascendante : identification des tâches, puis regroupement logique par activités et enfin définition des macro-processus. Cette méthode permet d’éviter les doublons et aide à identifier des tâches communes à plusieurs activités.</a:t>
          </a:r>
          <a:endParaRPr lang="en-US" sz="1100" kern="1200"/>
        </a:p>
        <a:p>
          <a:pPr marL="0" lvl="0" indent="0" algn="l" defTabSz="488950">
            <a:lnSpc>
              <a:spcPct val="100000"/>
            </a:lnSpc>
            <a:spcBef>
              <a:spcPct val="0"/>
            </a:spcBef>
            <a:spcAft>
              <a:spcPct val="35000"/>
            </a:spcAft>
            <a:buNone/>
          </a:pPr>
          <a:r>
            <a:rPr lang="fr-FR" sz="1100" b="0" i="1" kern="1200"/>
            <a:t>Les étapes suivantes sont applicables à la méthode descendante.</a:t>
          </a:r>
          <a:endParaRPr lang="en-US" sz="1100" kern="1200"/>
        </a:p>
      </dsp:txBody>
      <dsp:txXfrm>
        <a:off x="3691488" y="2441975"/>
        <a:ext cx="3132622" cy="1771002"/>
      </dsp:txXfrm>
    </dsp:sp>
    <dsp:sp modelId="{A660C501-CC64-47FD-A3FB-9B3A72F31378}">
      <dsp:nvSpPr>
        <dsp:cNvPr id="0" name=""/>
        <dsp:cNvSpPr/>
      </dsp:nvSpPr>
      <dsp:spPr>
        <a:xfrm>
          <a:off x="7372320" y="138359"/>
          <a:ext cx="1096417" cy="1027695"/>
        </a:xfrm>
        <a:prstGeom prst="rect">
          <a:avLst/>
        </a:prstGeom>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FA6E8A-22E9-44B6-A440-EF9990C4BA4A}">
      <dsp:nvSpPr>
        <dsp:cNvPr id="0" name=""/>
        <dsp:cNvSpPr/>
      </dsp:nvSpPr>
      <dsp:spPr>
        <a:xfrm>
          <a:off x="7372320" y="1341264"/>
          <a:ext cx="3132622" cy="1019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fr-FR" sz="1400" b="1" i="0" kern="1200"/>
            <a:t>Identification des macro-processus. </a:t>
          </a:r>
          <a:r>
            <a:rPr lang="fr-FR" sz="1400" b="0" i="0" kern="1200"/>
            <a:t>Nommez les en utilisant un nom commun (par exemple « facturation »)</a:t>
          </a:r>
          <a:endParaRPr lang="en-US" sz="1400" kern="1200"/>
        </a:p>
      </dsp:txBody>
      <dsp:txXfrm>
        <a:off x="7372320" y="1341264"/>
        <a:ext cx="3132622" cy="1019219"/>
      </dsp:txXfrm>
    </dsp:sp>
    <dsp:sp modelId="{22D592CC-410A-4AC3-9376-E0ED2BD9FC70}">
      <dsp:nvSpPr>
        <dsp:cNvPr id="0" name=""/>
        <dsp:cNvSpPr/>
      </dsp:nvSpPr>
      <dsp:spPr>
        <a:xfrm>
          <a:off x="7372320" y="2441975"/>
          <a:ext cx="3132622" cy="1771002"/>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9C4113-E270-4AAC-9FD6-37B990E367C3}">
      <dsp:nvSpPr>
        <dsp:cNvPr id="0" name=""/>
        <dsp:cNvSpPr/>
      </dsp:nvSpPr>
      <dsp:spPr>
        <a:xfrm>
          <a:off x="0" y="167589"/>
          <a:ext cx="10515600" cy="636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fr-FR" sz="1600" b="1" i="0" kern="1200"/>
            <a:t>Organisation séquentielle</a:t>
          </a:r>
          <a:r>
            <a:rPr lang="fr-FR" sz="1600" b="0" i="0" kern="1200"/>
            <a:t> des macro-processus. Il ne peut y avoir de macro-processus parallèles. Si tel est le cas, demandez-vous si vous n’êtes pas en train de décrire une activité ou une tâche. Regroupez les par objectif.</a:t>
          </a:r>
          <a:endParaRPr lang="en-US" sz="1600" kern="1200"/>
        </a:p>
      </dsp:txBody>
      <dsp:txXfrm>
        <a:off x="31070" y="198659"/>
        <a:ext cx="10453460" cy="574340"/>
      </dsp:txXfrm>
    </dsp:sp>
    <dsp:sp modelId="{7B34397C-C03D-4758-BD7E-5CC10D2371A6}">
      <dsp:nvSpPr>
        <dsp:cNvPr id="0" name=""/>
        <dsp:cNvSpPr/>
      </dsp:nvSpPr>
      <dsp:spPr>
        <a:xfrm>
          <a:off x="0" y="850149"/>
          <a:ext cx="10515600" cy="636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fr-FR" sz="1600" b="1" i="0" kern="1200"/>
            <a:t>Identification et organisation temporelle logique des activités</a:t>
          </a:r>
          <a:r>
            <a:rPr lang="fr-FR" sz="1600" b="0" i="0" kern="1200"/>
            <a:t>.</a:t>
          </a:r>
          <a:endParaRPr lang="en-US" sz="1600" kern="1200"/>
        </a:p>
      </dsp:txBody>
      <dsp:txXfrm>
        <a:off x="31070" y="881219"/>
        <a:ext cx="10453460" cy="574340"/>
      </dsp:txXfrm>
    </dsp:sp>
    <dsp:sp modelId="{BE47D108-74AC-4430-9419-39ED29A1C49E}">
      <dsp:nvSpPr>
        <dsp:cNvPr id="0" name=""/>
        <dsp:cNvSpPr/>
      </dsp:nvSpPr>
      <dsp:spPr>
        <a:xfrm>
          <a:off x="0" y="1486629"/>
          <a:ext cx="10515600" cy="596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fr-FR" sz="1200" b="0" i="0" kern="1200"/>
            <a:t>Celles-ci peuvent être parfois traitées en parallèle par les utilisateurs. Dans ce cas, essayez de les séquencer de la manière la plus logique ou selon leur usage le plus habituel. L’essentiel est de noter toutes les activités.</a:t>
          </a:r>
          <a:endParaRPr lang="en-US" sz="1200" kern="1200"/>
        </a:p>
        <a:p>
          <a:pPr marL="114300" lvl="1" indent="-114300" algn="l" defTabSz="533400">
            <a:lnSpc>
              <a:spcPct val="90000"/>
            </a:lnSpc>
            <a:spcBef>
              <a:spcPct val="0"/>
            </a:spcBef>
            <a:spcAft>
              <a:spcPct val="20000"/>
            </a:spcAft>
            <a:buChar char="•"/>
          </a:pPr>
          <a:r>
            <a:rPr lang="fr-FR" sz="1200" b="0" i="0" kern="1200"/>
            <a:t>Nommez-les en utilisant un nom commun (par exemple, « contrôle cohérence BL / devis »)</a:t>
          </a:r>
          <a:endParaRPr lang="en-US" sz="1200" kern="1200"/>
        </a:p>
      </dsp:txBody>
      <dsp:txXfrm>
        <a:off x="0" y="1486629"/>
        <a:ext cx="10515600" cy="596160"/>
      </dsp:txXfrm>
    </dsp:sp>
    <dsp:sp modelId="{0170D198-4CF6-40D6-8716-C281E4DB467D}">
      <dsp:nvSpPr>
        <dsp:cNvPr id="0" name=""/>
        <dsp:cNvSpPr/>
      </dsp:nvSpPr>
      <dsp:spPr>
        <a:xfrm>
          <a:off x="0" y="2082789"/>
          <a:ext cx="10515600" cy="636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fr-FR" sz="1600" b="1" i="0" kern="1200"/>
            <a:t>Identification des tâches et séquencement de manière stricte.</a:t>
          </a:r>
          <a:endParaRPr lang="en-US" sz="1600" kern="1200"/>
        </a:p>
      </dsp:txBody>
      <dsp:txXfrm>
        <a:off x="31070" y="2113859"/>
        <a:ext cx="10453460" cy="574340"/>
      </dsp:txXfrm>
    </dsp:sp>
    <dsp:sp modelId="{0A0C07D9-38D9-4BD8-8E1F-FC0A385B1C75}">
      <dsp:nvSpPr>
        <dsp:cNvPr id="0" name=""/>
        <dsp:cNvSpPr/>
      </dsp:nvSpPr>
      <dsp:spPr>
        <a:xfrm>
          <a:off x="0" y="2719268"/>
          <a:ext cx="10515600" cy="414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fr-FR" sz="1200" b="0" i="0" kern="1200"/>
            <a:t>Indiquez également les critères de décision décrivant l’enchaînement des tâches.</a:t>
          </a:r>
          <a:endParaRPr lang="en-US" sz="1200" kern="1200"/>
        </a:p>
        <a:p>
          <a:pPr marL="114300" lvl="1" indent="-114300" algn="l" defTabSz="533400">
            <a:lnSpc>
              <a:spcPct val="90000"/>
            </a:lnSpc>
            <a:spcBef>
              <a:spcPct val="0"/>
            </a:spcBef>
            <a:spcAft>
              <a:spcPct val="20000"/>
            </a:spcAft>
            <a:buChar char="•"/>
          </a:pPr>
          <a:r>
            <a:rPr lang="fr-FR" sz="1200" b="0" i="0" kern="1200"/>
            <a:t>Nommez-les en utilisant un verbe d’action à l’infinitif. Cette sémantique vous permettra d’identifier les </a:t>
          </a:r>
          <a:r>
            <a:rPr lang="fr-FR" sz="1200" b="0" i="0" kern="1200">
              <a:hlinkClick xmlns:r="http://schemas.openxmlformats.org/officeDocument/2006/relationships" r:id="rId1"/>
            </a:rPr>
            <a:t>« fausses » tâches</a:t>
          </a:r>
          <a:r>
            <a:rPr lang="fr-FR" sz="1200" b="0" i="0" kern="1200"/>
            <a:t> et de les exclure du diagramme.</a:t>
          </a:r>
          <a:endParaRPr lang="en-US" sz="1200" kern="1200"/>
        </a:p>
      </dsp:txBody>
      <dsp:txXfrm>
        <a:off x="0" y="2719268"/>
        <a:ext cx="10515600" cy="414000"/>
      </dsp:txXfrm>
    </dsp:sp>
    <dsp:sp modelId="{7CEE5124-1837-421B-8025-53673DD8A5A8}">
      <dsp:nvSpPr>
        <dsp:cNvPr id="0" name=""/>
        <dsp:cNvSpPr/>
      </dsp:nvSpPr>
      <dsp:spPr>
        <a:xfrm>
          <a:off x="0" y="3133268"/>
          <a:ext cx="10515600" cy="636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fr-FR" sz="1600" b="1" i="0" kern="1200"/>
            <a:t>Relecture de l’enchaînement global</a:t>
          </a:r>
          <a:r>
            <a:rPr lang="fr-FR" sz="1600" b="0" i="0" kern="1200"/>
            <a:t> des macro-processus / activités / tâches :</a:t>
          </a:r>
          <a:endParaRPr lang="en-US" sz="1600" kern="1200"/>
        </a:p>
      </dsp:txBody>
      <dsp:txXfrm>
        <a:off x="31070" y="3164338"/>
        <a:ext cx="10453460" cy="574340"/>
      </dsp:txXfrm>
    </dsp:sp>
    <dsp:sp modelId="{A1122AC2-14E5-4632-A2CC-3D39995437B9}">
      <dsp:nvSpPr>
        <dsp:cNvPr id="0" name=""/>
        <dsp:cNvSpPr/>
      </dsp:nvSpPr>
      <dsp:spPr>
        <a:xfrm>
          <a:off x="0" y="3769749"/>
          <a:ext cx="10515600" cy="414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fr-FR" sz="1200" b="0" i="0" kern="1200"/>
            <a:t>Détaillez ou regroupez des niveaux de manière </a:t>
          </a:r>
          <a:r>
            <a:rPr lang="fr-FR" sz="1200" b="0" i="0" kern="1200">
              <a:hlinkClick xmlns:r="http://schemas.openxmlformats.org/officeDocument/2006/relationships" r:id="rId2"/>
            </a:rPr>
            <a:t>itérative</a:t>
          </a:r>
          <a:r>
            <a:rPr lang="fr-FR" sz="1200" b="0" i="0" kern="1200"/>
            <a:t>.</a:t>
          </a:r>
          <a:endParaRPr lang="en-US" sz="1200" kern="1200"/>
        </a:p>
        <a:p>
          <a:pPr marL="114300" lvl="1" indent="-114300" algn="l" defTabSz="533400">
            <a:lnSpc>
              <a:spcPct val="90000"/>
            </a:lnSpc>
            <a:spcBef>
              <a:spcPct val="0"/>
            </a:spcBef>
            <a:spcAft>
              <a:spcPct val="20000"/>
            </a:spcAft>
            <a:buChar char="•"/>
          </a:pPr>
          <a:r>
            <a:rPr lang="fr-FR" sz="1200" b="0" i="0" kern="1200"/>
            <a:t>Veillez à ce que cette étape se fasse en étroite collaboration avec les interlocuteurs métier.</a:t>
          </a:r>
          <a:endParaRPr lang="en-US" sz="1200" kern="1200"/>
        </a:p>
      </dsp:txBody>
      <dsp:txXfrm>
        <a:off x="0" y="3769749"/>
        <a:ext cx="10515600" cy="414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eg>
</file>

<file path=ppt/media/image2.jpeg>
</file>

<file path=ppt/media/image3.jpeg>
</file>

<file path=ppt/media/image4.jpeg>
</file>

<file path=ppt/media/image5.jpeg>
</file>

<file path=ppt/media/image6.jpeg>
</file>

<file path=ppt/media/image7.jpe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DF27E0-39F1-3592-D0AC-C780991600A1}"/>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8F7FFF5-1E7A-0374-B158-DB2D434972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466336F-C177-0036-6780-DDF305EAA96C}"/>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51D01A8F-E57B-1AE3-331C-6BDD51DE9C0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A69A9BB-8763-D05B-D68A-A5BF1C6FAC1C}"/>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3625371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90D9E4-9A65-A23B-3715-A09D69C37EF3}"/>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C1EF359D-9B50-CBA6-3E39-AA1E06E033E3}"/>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4F87266-C985-CE5D-539F-39795E528474}"/>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EAA08E42-C518-1EEB-CAAE-A1CACCDE561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E01B023-6D85-82BC-C3C1-894BD7C1D9F7}"/>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2260688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1124B839-251C-562E-649D-9B8E64DE4B8E}"/>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B6DC3F0E-6DCC-F25A-F690-79EED9182B67}"/>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482937-4EA2-A27F-8DD2-2CB2CDEDFF9A}"/>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D62B142B-6E58-BB5A-1AD0-AB76B392493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E3A133F-0178-C8E1-86DF-81C0A4867173}"/>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1088624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DC6868-737B-2558-240C-A6B307D7BFB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2AFB42C-ACE9-3684-C077-24BB56E03E86}"/>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5591B74-92B8-8882-E743-0655162BDBBA}"/>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00988DE9-0087-5ECE-21AE-EF66CD2B65A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CEF015A-3D2E-0E8B-59E4-7F22B53EFD0B}"/>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863298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57F6AC-344C-674B-F1CD-18454EB92DA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9955C02-CB94-2360-DFEB-80A6FEDA6E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C66647A-03B0-F4CF-43FB-404560A07609}"/>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FD178A37-A397-14FF-21E5-D8D9ACFA3CC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2E8A143-707A-0474-F296-C7BA992940E3}"/>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1692923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6DCB25-C3D7-1605-38D7-11FE276CA6E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EF5C9D0-60E7-0FEA-A529-C43F98C78D19}"/>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2BE379B-7370-30A5-8C2B-F6A9391D21FE}"/>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4AF5937E-5BAC-A508-C627-D0E543AC40B9}"/>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6" name="Espace réservé du pied de page 5">
            <a:extLst>
              <a:ext uri="{FF2B5EF4-FFF2-40B4-BE49-F238E27FC236}">
                <a16:creationId xmlns:a16="http://schemas.microsoft.com/office/drawing/2014/main" id="{D5A79277-A41E-13E7-A29D-BB907C56676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2049514-63D2-F85C-B656-9A3D213E4F88}"/>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130200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61C53D4-9F46-A40E-C21C-BE93C12024AF}"/>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0C3B294-D0E2-AD35-CFDA-F393F88F78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11B3B5F9-BA87-9FBD-D9D9-0E62C0D04FD4}"/>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51C24528-907C-6BF2-96E8-9B8D179E9F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75BC6275-F1EC-03E5-7B46-4F8290C8C552}"/>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2669187C-C951-870B-D190-1C2F82591EF1}"/>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8" name="Espace réservé du pied de page 7">
            <a:extLst>
              <a:ext uri="{FF2B5EF4-FFF2-40B4-BE49-F238E27FC236}">
                <a16:creationId xmlns:a16="http://schemas.microsoft.com/office/drawing/2014/main" id="{8F9DBD4E-0C7C-4466-9D64-F31234F65156}"/>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36709C1F-3520-CBC2-3852-8720E792CA49}"/>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3794485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66B82D-A24C-3830-7719-51755110217A}"/>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11F08CDC-B343-33E4-1FA2-19936010DCF6}"/>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4" name="Espace réservé du pied de page 3">
            <a:extLst>
              <a:ext uri="{FF2B5EF4-FFF2-40B4-BE49-F238E27FC236}">
                <a16:creationId xmlns:a16="http://schemas.microsoft.com/office/drawing/2014/main" id="{88758FE4-9E4B-7344-00BB-55497BF508B8}"/>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43441630-A4D4-2B22-2298-19DF8825A051}"/>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3005272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F3B9939-5681-1F5B-BAF5-3D0E829322B1}"/>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3" name="Espace réservé du pied de page 2">
            <a:extLst>
              <a:ext uri="{FF2B5EF4-FFF2-40B4-BE49-F238E27FC236}">
                <a16:creationId xmlns:a16="http://schemas.microsoft.com/office/drawing/2014/main" id="{8750A760-B064-B78E-A8BA-EB168B0EC907}"/>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3F01C6F5-5C21-C2B5-4DBD-43003CF1B8F8}"/>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495215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F42AD2-7A71-4539-C04F-02D38E243AD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5D05D12A-91CF-C088-3244-F6FC5E9F59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8EAE941-FF72-1E9D-3323-1EB8072D4B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BD79B6A-F086-8526-AAEE-BF2A3ACB920A}"/>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6" name="Espace réservé du pied de page 5">
            <a:extLst>
              <a:ext uri="{FF2B5EF4-FFF2-40B4-BE49-F238E27FC236}">
                <a16:creationId xmlns:a16="http://schemas.microsoft.com/office/drawing/2014/main" id="{0AAC44E4-ADD6-8544-4885-B8D17DB19CC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23391C1-3310-7DB6-1439-4CC8F9A82F4D}"/>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4158355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3AD8CF-A676-DB88-8394-53182AE50FA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DCD6DDC3-6018-D5D8-AC14-AC407A6C3A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EB1141A-CEAB-5136-5C61-8CE156838C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47CAB10-922A-CD0F-412F-969736D8FC7F}"/>
              </a:ext>
            </a:extLst>
          </p:cNvPr>
          <p:cNvSpPr>
            <a:spLocks noGrp="1"/>
          </p:cNvSpPr>
          <p:nvPr>
            <p:ph type="dt" sz="half" idx="10"/>
          </p:nvPr>
        </p:nvSpPr>
        <p:spPr/>
        <p:txBody>
          <a:bodyPr/>
          <a:lstStyle/>
          <a:p>
            <a:fld id="{4361903B-00ED-4E53-9020-B1F8C072FB6A}" type="datetimeFigureOut">
              <a:rPr lang="fr-FR" smtClean="0"/>
              <a:t>12/12/2023</a:t>
            </a:fld>
            <a:endParaRPr lang="fr-FR"/>
          </a:p>
        </p:txBody>
      </p:sp>
      <p:sp>
        <p:nvSpPr>
          <p:cNvPr id="6" name="Espace réservé du pied de page 5">
            <a:extLst>
              <a:ext uri="{FF2B5EF4-FFF2-40B4-BE49-F238E27FC236}">
                <a16:creationId xmlns:a16="http://schemas.microsoft.com/office/drawing/2014/main" id="{E1C8A418-25E5-8EF9-064E-B7BEE43D64F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8CA9753-493E-E255-62AE-1B044D5ACD88}"/>
              </a:ext>
            </a:extLst>
          </p:cNvPr>
          <p:cNvSpPr>
            <a:spLocks noGrp="1"/>
          </p:cNvSpPr>
          <p:nvPr>
            <p:ph type="sldNum" sz="quarter" idx="12"/>
          </p:nvPr>
        </p:nvSpPr>
        <p:spPr/>
        <p:txBody>
          <a:bodyPr/>
          <a:lstStyle/>
          <a:p>
            <a:fld id="{8CA6A1A0-5100-4DF8-8603-4F0BECD78721}" type="slidenum">
              <a:rPr lang="fr-FR" smtClean="0"/>
              <a:t>‹N°›</a:t>
            </a:fld>
            <a:endParaRPr lang="fr-FR"/>
          </a:p>
        </p:txBody>
      </p:sp>
    </p:spTree>
    <p:extLst>
      <p:ext uri="{BB962C8B-B14F-4D97-AF65-F5344CB8AC3E}">
        <p14:creationId xmlns:p14="http://schemas.microsoft.com/office/powerpoint/2010/main" val="114843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C4BA6343-5F9F-032B-1730-A7A00969DA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6189BA0-DE0A-124C-2D6E-3F320BB6B3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3104A55-BF95-934E-A677-9F2975E9ED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61903B-00ED-4E53-9020-B1F8C072FB6A}" type="datetimeFigureOut">
              <a:rPr lang="fr-FR" smtClean="0"/>
              <a:t>12/12/2023</a:t>
            </a:fld>
            <a:endParaRPr lang="fr-FR"/>
          </a:p>
        </p:txBody>
      </p:sp>
      <p:sp>
        <p:nvSpPr>
          <p:cNvPr id="5" name="Espace réservé du pied de page 4">
            <a:extLst>
              <a:ext uri="{FF2B5EF4-FFF2-40B4-BE49-F238E27FC236}">
                <a16:creationId xmlns:a16="http://schemas.microsoft.com/office/drawing/2014/main" id="{D3A568EA-C414-E070-3948-EA964CBE22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3141E402-7B80-A4C4-B22C-99CBB82686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A6A1A0-5100-4DF8-8603-4F0BECD78721}" type="slidenum">
              <a:rPr lang="fr-FR" smtClean="0"/>
              <a:t>‹N°›</a:t>
            </a:fld>
            <a:endParaRPr lang="fr-FR"/>
          </a:p>
        </p:txBody>
      </p:sp>
    </p:spTree>
    <p:extLst>
      <p:ext uri="{BB962C8B-B14F-4D97-AF65-F5344CB8AC3E}">
        <p14:creationId xmlns:p14="http://schemas.microsoft.com/office/powerpoint/2010/main" val="25405948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staging.bestofbusinessanalyst.fr/acteurs/" TargetMode="External"/><Relationship Id="rId2" Type="http://schemas.openxmlformats.org/officeDocument/2006/relationships/hyperlink" Target="https://staging.bestofbusinessanalyst.fr/la-gestion-du-changemen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taging.bestofbusinessanalyst.fr/les-regles-metier/"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taging.bestofbusinessanalyst.fr/description-de-solution-cible/" TargetMode="External"/><Relationship Id="rId2" Type="http://schemas.openxmlformats.org/officeDocument/2006/relationships/hyperlink" Target="https://www.piloter.org/process-management/processus-activites.ht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éo 4" descr="Des colis circulant">
            <a:extLst>
              <a:ext uri="{FF2B5EF4-FFF2-40B4-BE49-F238E27FC236}">
                <a16:creationId xmlns:a16="http://schemas.microsoft.com/office/drawing/2014/main" id="{A11C08E5-1FEC-E72F-82DF-0D79BC93472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9038F641-6C65-0A2F-D040-D3D44D7C182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fr-FR" sz="5200">
                <a:solidFill>
                  <a:srgbClr val="FFFFFF"/>
                </a:solidFill>
              </a:rPr>
              <a:t>Architecture Processus Métier &amp; Cartographie d'un S.I / utilisation d'un outil BPM</a:t>
            </a:r>
          </a:p>
        </p:txBody>
      </p:sp>
      <p:sp>
        <p:nvSpPr>
          <p:cNvPr id="3" name="Sous-titre 2">
            <a:extLst>
              <a:ext uri="{FF2B5EF4-FFF2-40B4-BE49-F238E27FC236}">
                <a16:creationId xmlns:a16="http://schemas.microsoft.com/office/drawing/2014/main" id="{56E9DE22-693C-15EA-1C51-75EC09DC66E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fr-FR" dirty="0">
                <a:solidFill>
                  <a:srgbClr val="FFFFFF"/>
                </a:solidFill>
              </a:rPr>
              <a:t>EPSI</a:t>
            </a:r>
          </a:p>
          <a:p>
            <a:r>
              <a:rPr lang="fr-FR" dirty="0">
                <a:solidFill>
                  <a:srgbClr val="FFFFFF"/>
                </a:solidFill>
              </a:rPr>
              <a:t>Samuel Desseaux (sdesseaux@eyes4it.tech)</a:t>
            </a:r>
          </a:p>
        </p:txBody>
      </p:sp>
    </p:spTree>
    <p:extLst>
      <p:ext uri="{BB962C8B-B14F-4D97-AF65-F5344CB8AC3E}">
        <p14:creationId xmlns:p14="http://schemas.microsoft.com/office/powerpoint/2010/main" val="2270549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CB72DC-F766-3F2A-1F9A-51EE988286C7}"/>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6A9301C8-1DD6-E4B1-2BD2-17E31991A0F7}"/>
              </a:ext>
            </a:extLst>
          </p:cNvPr>
          <p:cNvSpPr>
            <a:spLocks noGrp="1"/>
          </p:cNvSpPr>
          <p:nvPr>
            <p:ph idx="1"/>
          </p:nvPr>
        </p:nvSpPr>
        <p:spPr/>
        <p:txBody>
          <a:bodyPr>
            <a:normAutofit lnSpcReduction="10000"/>
          </a:bodyPr>
          <a:lstStyle/>
          <a:p>
            <a:pPr algn="just" fontAlgn="base">
              <a:buFont typeface="Arial" panose="020B0604020202020204" pitchFamily="34" charset="0"/>
              <a:buChar char="•"/>
            </a:pPr>
            <a:r>
              <a:rPr lang="fr-FR" b="0" i="0" dirty="0">
                <a:solidFill>
                  <a:srgbClr val="868686"/>
                </a:solidFill>
                <a:effectLst/>
                <a:latin typeface="Inter"/>
              </a:rPr>
              <a:t>Enfin, la perception de la nécessité d’un </a:t>
            </a:r>
            <a:r>
              <a:rPr lang="fr-FR" b="0" i="0" u="none" strike="noStrike" dirty="0">
                <a:solidFill>
                  <a:srgbClr val="173FCE"/>
                </a:solidFill>
                <a:effectLst/>
                <a:latin typeface="Inter"/>
                <a:hlinkClick r:id="rId2"/>
              </a:rPr>
              <a:t>changement</a:t>
            </a:r>
            <a:r>
              <a:rPr lang="fr-FR" b="0" i="0" dirty="0">
                <a:solidFill>
                  <a:srgbClr val="868686"/>
                </a:solidFill>
                <a:effectLst/>
                <a:latin typeface="Inter"/>
              </a:rPr>
              <a:t> n’étant pas claire pour toutes les parties prenantes, l’acceptation de la solution cible rencontrera inévitablement de fortes résistances. Ces résistances nécessiteront, au mieux, une débauche d’énergie de la part de l’Organisation pour faire passer le changement, et au pire, provoqueront un refus actif ou passif (contournement de la nouvelle solution) conduisant à un échec de son implémentation.</a:t>
            </a:r>
          </a:p>
          <a:p>
            <a:pPr algn="just"/>
            <a:r>
              <a:rPr lang="fr-FR" b="0" i="0" dirty="0">
                <a:solidFill>
                  <a:srgbClr val="868686"/>
                </a:solidFill>
                <a:effectLst/>
                <a:latin typeface="Inter"/>
              </a:rPr>
              <a:t>La démarche de description des processus peut / doit également être réalisée pour formaliser la solution cible, notamment pour obtenir un consensus partagé, clair et non ambigu des </a:t>
            </a:r>
            <a:r>
              <a:rPr lang="fr-FR" b="0" i="0" u="none" strike="noStrike" dirty="0">
                <a:solidFill>
                  <a:srgbClr val="173FCE"/>
                </a:solidFill>
                <a:effectLst/>
                <a:latin typeface="Inter"/>
                <a:hlinkClick r:id="rId3"/>
              </a:rPr>
              <a:t>parties prenantes</a:t>
            </a:r>
            <a:r>
              <a:rPr lang="fr-FR" b="0" i="0" dirty="0">
                <a:solidFill>
                  <a:srgbClr val="868686"/>
                </a:solidFill>
                <a:effectLst/>
                <a:latin typeface="Inter"/>
              </a:rPr>
              <a:t> de ce que sera l’état futur du système.</a:t>
            </a:r>
          </a:p>
          <a:p>
            <a:endParaRPr lang="fr-FR" dirty="0"/>
          </a:p>
        </p:txBody>
      </p:sp>
    </p:spTree>
    <p:extLst>
      <p:ext uri="{BB962C8B-B14F-4D97-AF65-F5344CB8AC3E}">
        <p14:creationId xmlns:p14="http://schemas.microsoft.com/office/powerpoint/2010/main" val="1596003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35" name="Arc 1034">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95C0EDDC-89FA-6C17-FE83-16BED8A62455}"/>
              </a:ext>
            </a:extLst>
          </p:cNvPr>
          <p:cNvSpPr>
            <a:spLocks noGrp="1"/>
          </p:cNvSpPr>
          <p:nvPr>
            <p:ph type="title"/>
          </p:nvPr>
        </p:nvSpPr>
        <p:spPr>
          <a:xfrm>
            <a:off x="5894962" y="479493"/>
            <a:ext cx="5458838" cy="1325563"/>
          </a:xfrm>
        </p:spPr>
        <p:txBody>
          <a:bodyPr>
            <a:normAutofit/>
          </a:bodyPr>
          <a:lstStyle/>
          <a:p>
            <a:endParaRPr lang="fr-FR"/>
          </a:p>
        </p:txBody>
      </p:sp>
      <p:sp>
        <p:nvSpPr>
          <p:cNvPr id="1037" name="Freeform: Shape 1036">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E2E macro process">
            <a:extLst>
              <a:ext uri="{FF2B5EF4-FFF2-40B4-BE49-F238E27FC236}">
                <a16:creationId xmlns:a16="http://schemas.microsoft.com/office/drawing/2014/main" id="{DC5248B7-C39F-538E-3B38-15B2B958165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52230" y="511293"/>
            <a:ext cx="4424933"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Lst>
        </p:spPr>
      </p:pic>
      <p:sp>
        <p:nvSpPr>
          <p:cNvPr id="1030" name="Content Placeholder 1029">
            <a:extLst>
              <a:ext uri="{FF2B5EF4-FFF2-40B4-BE49-F238E27FC236}">
                <a16:creationId xmlns:a16="http://schemas.microsoft.com/office/drawing/2014/main" id="{0C032128-2920-7970-68FA-D7FC4AD3A30F}"/>
              </a:ext>
            </a:extLst>
          </p:cNvPr>
          <p:cNvSpPr>
            <a:spLocks noGrp="1"/>
          </p:cNvSpPr>
          <p:nvPr>
            <p:ph idx="1"/>
          </p:nvPr>
        </p:nvSpPr>
        <p:spPr>
          <a:xfrm>
            <a:off x="5894962" y="1984443"/>
            <a:ext cx="5458838" cy="4192520"/>
          </a:xfrm>
        </p:spPr>
        <p:txBody>
          <a:bodyPr>
            <a:normAutofit/>
          </a:bodyPr>
          <a:lstStyle/>
          <a:p>
            <a:endParaRPr lang="en-US"/>
          </a:p>
        </p:txBody>
      </p:sp>
    </p:spTree>
    <p:extLst>
      <p:ext uri="{BB962C8B-B14F-4D97-AF65-F5344CB8AC3E}">
        <p14:creationId xmlns:p14="http://schemas.microsoft.com/office/powerpoint/2010/main" val="2592884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DBD9C0-C345-FC46-A31D-7AD7888912E7}"/>
              </a:ext>
            </a:extLst>
          </p:cNvPr>
          <p:cNvSpPr>
            <a:spLocks noGrp="1"/>
          </p:cNvSpPr>
          <p:nvPr>
            <p:ph type="title"/>
          </p:nvPr>
        </p:nvSpPr>
        <p:spPr/>
        <p:txBody>
          <a:bodyPr/>
          <a:lstStyle/>
          <a:p>
            <a:r>
              <a:rPr lang="fr-FR"/>
              <a:t>Méthodologie de description des processus</a:t>
            </a:r>
            <a:endParaRPr lang="fr-FR" dirty="0"/>
          </a:p>
        </p:txBody>
      </p:sp>
      <p:graphicFrame>
        <p:nvGraphicFramePr>
          <p:cNvPr id="7" name="Espace réservé du contenu 2">
            <a:extLst>
              <a:ext uri="{FF2B5EF4-FFF2-40B4-BE49-F238E27FC236}">
                <a16:creationId xmlns:a16="http://schemas.microsoft.com/office/drawing/2014/main" id="{601D6298-D578-02AC-0C06-F10C367295C2}"/>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696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437067-5A76-2B5D-6C05-800187E9CBB2}"/>
              </a:ext>
            </a:extLst>
          </p:cNvPr>
          <p:cNvSpPr>
            <a:spLocks noGrp="1"/>
          </p:cNvSpPr>
          <p:nvPr>
            <p:ph type="title"/>
          </p:nvPr>
        </p:nvSpPr>
        <p:spPr/>
        <p:txBody>
          <a:bodyPr/>
          <a:lstStyle/>
          <a:p>
            <a:endParaRPr lang="fr-FR"/>
          </a:p>
        </p:txBody>
      </p:sp>
      <p:graphicFrame>
        <p:nvGraphicFramePr>
          <p:cNvPr id="22" name="Espace réservé du contenu 2">
            <a:extLst>
              <a:ext uri="{FF2B5EF4-FFF2-40B4-BE49-F238E27FC236}">
                <a16:creationId xmlns:a16="http://schemas.microsoft.com/office/drawing/2014/main" id="{93847C01-B694-41EB-8A29-A8E92B6C1856}"/>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11750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C09ED61-B409-9A31-09CF-52908C21902D}"/>
              </a:ext>
            </a:extLst>
          </p:cNvPr>
          <p:cNvSpPr>
            <a:spLocks noGrp="1"/>
          </p:cNvSpPr>
          <p:nvPr>
            <p:ph type="title"/>
          </p:nvPr>
        </p:nvSpPr>
        <p:spPr>
          <a:xfrm>
            <a:off x="838200" y="365125"/>
            <a:ext cx="10515600" cy="1325563"/>
          </a:xfrm>
        </p:spPr>
        <p:txBody>
          <a:bodyPr>
            <a:normAutofit/>
          </a:bodyPr>
          <a:lstStyle/>
          <a:p>
            <a:endParaRPr lang="fr-FR"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4B3B42A3-7BAA-FC46-FAD0-EB1DD65D3A29}"/>
              </a:ext>
            </a:extLst>
          </p:cNvPr>
          <p:cNvSpPr>
            <a:spLocks noGrp="1"/>
          </p:cNvSpPr>
          <p:nvPr>
            <p:ph idx="1"/>
          </p:nvPr>
        </p:nvSpPr>
        <p:spPr>
          <a:xfrm>
            <a:off x="838200" y="1929384"/>
            <a:ext cx="10515600" cy="4251960"/>
          </a:xfrm>
        </p:spPr>
        <p:txBody>
          <a:bodyPr>
            <a:normAutofit/>
          </a:bodyPr>
          <a:lstStyle/>
          <a:p>
            <a:r>
              <a:rPr lang="fr-FR" sz="2200" b="0" i="0" dirty="0">
                <a:effectLst/>
                <a:latin typeface="Inter"/>
              </a:rPr>
              <a:t>Dans le cas de la méthodologie ascendante (« </a:t>
            </a:r>
            <a:r>
              <a:rPr lang="fr-FR" sz="2200" b="0" i="0" dirty="0" err="1">
                <a:effectLst/>
                <a:latin typeface="Inter"/>
              </a:rPr>
              <a:t>bottom</a:t>
            </a:r>
            <a:r>
              <a:rPr lang="fr-FR" sz="2200" b="0" i="0" dirty="0">
                <a:effectLst/>
                <a:latin typeface="Inter"/>
              </a:rPr>
              <a:t>-up ») : son utilisation est recommandée notamment lorsque vos interlocuteurs métier ne sont pas habitués à conceptualiser leur travail. Un autre avantage est de permettre l’identification des tâches / activités en doublon. Dans ce cas, commencez par décrire les tâches, puis regroupez-les par activités et enfin par macro-processus.  </a:t>
            </a:r>
            <a:endParaRPr lang="fr-FR" sz="2200" dirty="0"/>
          </a:p>
        </p:txBody>
      </p:sp>
    </p:spTree>
    <p:extLst>
      <p:ext uri="{BB962C8B-B14F-4D97-AF65-F5344CB8AC3E}">
        <p14:creationId xmlns:p14="http://schemas.microsoft.com/office/powerpoint/2010/main" val="2541877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4585908-55CE-47BF-9CEE-48414CC4D80A}"/>
              </a:ext>
            </a:extLst>
          </p:cNvPr>
          <p:cNvSpPr>
            <a:spLocks noGrp="1"/>
          </p:cNvSpPr>
          <p:nvPr>
            <p:ph type="title"/>
          </p:nvPr>
        </p:nvSpPr>
        <p:spPr>
          <a:xfrm>
            <a:off x="838200" y="365125"/>
            <a:ext cx="10515600" cy="1325563"/>
          </a:xfrm>
        </p:spPr>
        <p:txBody>
          <a:bodyPr>
            <a:normAutofit/>
          </a:bodyPr>
          <a:lstStyle/>
          <a:p>
            <a:r>
              <a:rPr lang="fr-FR" sz="5400" dirty="0"/>
              <a:t>Best practices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2F06A7A7-7492-7007-35C4-CDBBCC4B5B3D}"/>
              </a:ext>
            </a:extLst>
          </p:cNvPr>
          <p:cNvSpPr>
            <a:spLocks noGrp="1"/>
          </p:cNvSpPr>
          <p:nvPr>
            <p:ph idx="1"/>
          </p:nvPr>
        </p:nvSpPr>
        <p:spPr>
          <a:xfrm>
            <a:off x="838200" y="1929384"/>
            <a:ext cx="10515600" cy="4251960"/>
          </a:xfrm>
        </p:spPr>
        <p:txBody>
          <a:bodyPr>
            <a:normAutofit/>
          </a:bodyPr>
          <a:lstStyle/>
          <a:p>
            <a:pPr fontAlgn="base">
              <a:buFont typeface="Arial" panose="020B0604020202020204" pitchFamily="34" charset="0"/>
              <a:buChar char="•"/>
            </a:pPr>
            <a:r>
              <a:rPr lang="fr-FR" sz="2200" b="1" i="0" u="none" strike="noStrike" dirty="0">
                <a:effectLst/>
                <a:latin typeface="Inter"/>
                <a:hlinkClick r:id="rId2"/>
              </a:rPr>
              <a:t>Règles métiers</a:t>
            </a:r>
            <a:r>
              <a:rPr lang="fr-FR" sz="2200" b="0" i="0" dirty="0">
                <a:effectLst/>
                <a:latin typeface="Inter"/>
              </a:rPr>
              <a:t>: celles-ci doivent être décrites au niveau des tâches.</a:t>
            </a:r>
          </a:p>
          <a:p>
            <a:pPr fontAlgn="base">
              <a:buFont typeface="Arial" panose="020B0604020202020204" pitchFamily="34" charset="0"/>
              <a:buChar char="•"/>
            </a:pPr>
            <a:r>
              <a:rPr lang="fr-FR" sz="2200" b="1" i="0" dirty="0">
                <a:effectLst/>
                <a:latin typeface="Inter"/>
              </a:rPr>
              <a:t>Opération</a:t>
            </a:r>
            <a:r>
              <a:rPr lang="fr-FR" sz="2200" b="0" i="0" dirty="0">
                <a:effectLst/>
                <a:latin typeface="Inter"/>
              </a:rPr>
              <a:t>: si vous utilisez la méthode ascendante, commencez par la description des tâches et non pas des opérations qui les composent. Vous reviendrez ultérieurement sur ces dernières si votre client souhaite des procédures à ce niveau de détail.</a:t>
            </a:r>
          </a:p>
          <a:p>
            <a:pPr fontAlgn="base">
              <a:buFont typeface="Arial" panose="020B0604020202020204" pitchFamily="34" charset="0"/>
              <a:buChar char="•"/>
            </a:pPr>
            <a:r>
              <a:rPr lang="fr-FR" sz="2200" b="1" i="0" dirty="0">
                <a:effectLst/>
                <a:latin typeface="Inter"/>
              </a:rPr>
              <a:t>Tâche </a:t>
            </a:r>
            <a:r>
              <a:rPr lang="fr-FR" sz="2200" b="0" i="0" dirty="0">
                <a:effectLst/>
                <a:latin typeface="Inter"/>
              </a:rPr>
              <a:t>: une tâche doit modifier un objet métier. Sinon, elle ne doit pas être conceptualisée Par exemple, « lire la documentation source » ne modifie pas l’objet « documentation source » et n’est donc pas une tâche.</a:t>
            </a:r>
          </a:p>
          <a:p>
            <a:pPr fontAlgn="base">
              <a:buFont typeface="Arial" panose="020B0604020202020204" pitchFamily="34" charset="0"/>
              <a:buChar char="•"/>
            </a:pPr>
            <a:r>
              <a:rPr lang="fr-FR" sz="2200" b="1" i="0" dirty="0">
                <a:effectLst/>
                <a:latin typeface="Inter"/>
              </a:rPr>
              <a:t>Activité: faites porter les activités sur un objet métier unique. </a:t>
            </a:r>
            <a:r>
              <a:rPr lang="fr-FR" sz="2200" b="0" i="0" dirty="0">
                <a:effectLst/>
                <a:latin typeface="Inter"/>
              </a:rPr>
              <a:t>Une activité est une suite de tâches qui portent sur un même objet, et qui a pour but de faire passer cet objet par des états successifs de son cycle de vie.</a:t>
            </a:r>
          </a:p>
          <a:p>
            <a:endParaRPr lang="fr-FR" sz="2200" dirty="0"/>
          </a:p>
        </p:txBody>
      </p:sp>
    </p:spTree>
    <p:extLst>
      <p:ext uri="{BB962C8B-B14F-4D97-AF65-F5344CB8AC3E}">
        <p14:creationId xmlns:p14="http://schemas.microsoft.com/office/powerpoint/2010/main" val="2495382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9172323-3DFF-2E63-50D9-AA276EDC24EF}"/>
              </a:ext>
            </a:extLst>
          </p:cNvPr>
          <p:cNvSpPr>
            <a:spLocks noGrp="1"/>
          </p:cNvSpPr>
          <p:nvPr>
            <p:ph type="title"/>
          </p:nvPr>
        </p:nvSpPr>
        <p:spPr>
          <a:xfrm>
            <a:off x="4654296" y="329184"/>
            <a:ext cx="6894576" cy="1783080"/>
          </a:xfrm>
        </p:spPr>
        <p:txBody>
          <a:bodyPr anchor="b">
            <a:normAutofit/>
          </a:bodyPr>
          <a:lstStyle/>
          <a:p>
            <a:r>
              <a:rPr lang="fr-FR" sz="5400"/>
              <a:t>Règles métier</a:t>
            </a:r>
          </a:p>
        </p:txBody>
      </p:sp>
      <p:pic>
        <p:nvPicPr>
          <p:cNvPr id="5" name="Picture 4" descr="Une vue en plongée de règles avec un arrière-plan blanc">
            <a:extLst>
              <a:ext uri="{FF2B5EF4-FFF2-40B4-BE49-F238E27FC236}">
                <a16:creationId xmlns:a16="http://schemas.microsoft.com/office/drawing/2014/main" id="{45348E54-67E7-233F-358D-3EDF43111601}"/>
              </a:ext>
            </a:extLst>
          </p:cNvPr>
          <p:cNvPicPr>
            <a:picLocks noChangeAspect="1"/>
          </p:cNvPicPr>
          <p:nvPr/>
        </p:nvPicPr>
        <p:blipFill rotWithShape="1">
          <a:blip r:embed="rId2"/>
          <a:srcRect l="24443" r="36112"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EDEC1D8F-A4FC-E306-957A-DC5759FAB14D}"/>
              </a:ext>
            </a:extLst>
          </p:cNvPr>
          <p:cNvSpPr>
            <a:spLocks noGrp="1"/>
          </p:cNvSpPr>
          <p:nvPr>
            <p:ph idx="1"/>
          </p:nvPr>
        </p:nvSpPr>
        <p:spPr>
          <a:xfrm>
            <a:off x="4654296" y="2706624"/>
            <a:ext cx="6894576" cy="3483864"/>
          </a:xfrm>
        </p:spPr>
        <p:txBody>
          <a:bodyPr>
            <a:normAutofit/>
          </a:bodyPr>
          <a:lstStyle/>
          <a:p>
            <a:r>
              <a:rPr lang="fr-FR" sz="1500" b="0" i="0">
                <a:effectLst/>
                <a:latin typeface="Lato" panose="020F0502020204030203" pitchFamily="34" charset="0"/>
              </a:rPr>
              <a:t>Une règle de gestion est une contrainte qui s'applique à une action, à une activité ou encore à un processus de l'entreprise.</a:t>
            </a:r>
          </a:p>
          <a:p>
            <a:r>
              <a:rPr lang="fr-FR" sz="1500" b="0" i="0">
                <a:effectLst/>
                <a:latin typeface="Lato" panose="020F0502020204030203" pitchFamily="34" charset="0"/>
              </a:rPr>
              <a:t>Une règle de gestion peut provenir de l'environnement ou être énoncée par l'entreprise.</a:t>
            </a:r>
          </a:p>
          <a:p>
            <a:r>
              <a:rPr lang="fr-FR" sz="1500" b="0" i="0">
                <a:effectLst/>
                <a:latin typeface="Lato" panose="020F0502020204030203" pitchFamily="34" charset="0"/>
              </a:rPr>
              <a:t>Une règle de gestion peut s'appliquer aux sous-systèmes opérant, de pilotage ou d'information.</a:t>
            </a:r>
          </a:p>
          <a:p>
            <a:r>
              <a:rPr lang="fr-FR" sz="1500" b="0" i="0">
                <a:effectLst/>
                <a:latin typeface="Lato" panose="020F0502020204030203" pitchFamily="34" charset="0"/>
              </a:rPr>
              <a:t>Si une règle de gestion s'applique à un élément du système d'information informatisé (SII), elle doit être transformée en une contrainteconcrète, sous sa forme informatisée, au sein dudit SII.</a:t>
            </a:r>
          </a:p>
          <a:p>
            <a:r>
              <a:rPr lang="fr-FR" sz="1500" b="0" i="0">
                <a:effectLst/>
                <a:latin typeface="Lato" panose="020F0502020204030203" pitchFamily="34" charset="0"/>
              </a:rPr>
              <a:t>Une règle de gestion est aussi nommée règle métier; la règle métier a une connotation plus orientée sous-système opérant mais, de prime abord, nous pouvons considérer les deux termes comme identiques.</a:t>
            </a:r>
          </a:p>
          <a:p>
            <a:pPr marL="0" indent="0">
              <a:buNone/>
            </a:pPr>
            <a:endParaRPr lang="fr-FR" sz="1500"/>
          </a:p>
        </p:txBody>
      </p:sp>
    </p:spTree>
    <p:extLst>
      <p:ext uri="{BB962C8B-B14F-4D97-AF65-F5344CB8AC3E}">
        <p14:creationId xmlns:p14="http://schemas.microsoft.com/office/powerpoint/2010/main" val="3341123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mpoule sur arrière-plan jaune avec faisceaux de lumière et câble">
            <a:extLst>
              <a:ext uri="{FF2B5EF4-FFF2-40B4-BE49-F238E27FC236}">
                <a16:creationId xmlns:a16="http://schemas.microsoft.com/office/drawing/2014/main" id="{50783A27-55A8-04CB-9E95-A2212C715372}"/>
              </a:ext>
            </a:extLst>
          </p:cNvPr>
          <p:cNvPicPr>
            <a:picLocks noChangeAspect="1"/>
          </p:cNvPicPr>
          <p:nvPr/>
        </p:nvPicPr>
        <p:blipFill rotWithShape="1">
          <a:blip r:embed="rId2">
            <a:alphaModFix amt="35000"/>
          </a:blip>
          <a:srcRect t="8537"/>
          <a:stretch/>
        </p:blipFill>
        <p:spPr>
          <a:xfrm>
            <a:off x="20" y="10"/>
            <a:ext cx="12191980" cy="6857990"/>
          </a:xfrm>
          <a:prstGeom prst="rect">
            <a:avLst/>
          </a:prstGeom>
        </p:spPr>
      </p:pic>
      <p:sp>
        <p:nvSpPr>
          <p:cNvPr id="2" name="Titre 1">
            <a:extLst>
              <a:ext uri="{FF2B5EF4-FFF2-40B4-BE49-F238E27FC236}">
                <a16:creationId xmlns:a16="http://schemas.microsoft.com/office/drawing/2014/main" id="{C1DEFAE2-D90A-3783-D94A-45C09284B3E7}"/>
              </a:ext>
            </a:extLst>
          </p:cNvPr>
          <p:cNvSpPr>
            <a:spLocks noGrp="1"/>
          </p:cNvSpPr>
          <p:nvPr>
            <p:ph type="title"/>
          </p:nvPr>
        </p:nvSpPr>
        <p:spPr>
          <a:xfrm>
            <a:off x="838200" y="365125"/>
            <a:ext cx="10515600" cy="1325563"/>
          </a:xfrm>
          <a:prstGeom prst="ellipse">
            <a:avLst/>
          </a:prstGeom>
        </p:spPr>
        <p:txBody>
          <a:bodyPr vert="horz" lIns="91440" tIns="45720" rIns="91440" bIns="45720" rtlCol="0" anchor="ctr">
            <a:normAutofit/>
          </a:bodyPr>
          <a:lstStyle/>
          <a:p>
            <a:r>
              <a:rPr lang="en-US">
                <a:solidFill>
                  <a:srgbClr val="FFFFFF"/>
                </a:solidFill>
              </a:rPr>
              <a:t>Objectifs</a:t>
            </a:r>
          </a:p>
        </p:txBody>
      </p:sp>
      <p:sp>
        <p:nvSpPr>
          <p:cNvPr id="5" name="ZoneTexte 4">
            <a:extLst>
              <a:ext uri="{FF2B5EF4-FFF2-40B4-BE49-F238E27FC236}">
                <a16:creationId xmlns:a16="http://schemas.microsoft.com/office/drawing/2014/main" id="{AAA821A1-D73C-1506-EEA7-FD88F32E7257}"/>
              </a:ext>
            </a:extLst>
          </p:cNvPr>
          <p:cNvSpPr txBox="1"/>
          <p:nvPr/>
        </p:nvSpPr>
        <p:spPr>
          <a:xfrm>
            <a:off x="838200" y="1825625"/>
            <a:ext cx="10515600" cy="435133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dirty="0" err="1">
                <a:solidFill>
                  <a:srgbClr val="FFFFFF"/>
                </a:solidFill>
              </a:rPr>
              <a:t>Comprendre</a:t>
            </a:r>
            <a:r>
              <a:rPr lang="en-US" dirty="0">
                <a:solidFill>
                  <a:srgbClr val="FFFFFF"/>
                </a:solidFill>
              </a:rPr>
              <a:t> </a:t>
            </a:r>
            <a:r>
              <a:rPr lang="en-US" dirty="0" err="1">
                <a:solidFill>
                  <a:srgbClr val="FFFFFF"/>
                </a:solidFill>
              </a:rPr>
              <a:t>l’alignement</a:t>
            </a:r>
            <a:r>
              <a:rPr lang="en-US" dirty="0">
                <a:solidFill>
                  <a:srgbClr val="FFFFFF"/>
                </a:solidFill>
              </a:rPr>
              <a:t> </a:t>
            </a:r>
            <a:r>
              <a:rPr lang="en-US" dirty="0" err="1">
                <a:solidFill>
                  <a:srgbClr val="FFFFFF"/>
                </a:solidFill>
              </a:rPr>
              <a:t>stratégique</a:t>
            </a:r>
            <a:r>
              <a:rPr lang="en-US" dirty="0">
                <a:solidFill>
                  <a:srgbClr val="FFFFFF"/>
                </a:solidFill>
              </a:rPr>
              <a:t> du </a:t>
            </a:r>
            <a:r>
              <a:rPr lang="en-US" dirty="0" err="1">
                <a:solidFill>
                  <a:srgbClr val="FFFFFF"/>
                </a:solidFill>
              </a:rPr>
              <a:t>système</a:t>
            </a:r>
            <a:r>
              <a:rPr lang="en-US" dirty="0">
                <a:solidFill>
                  <a:srgbClr val="FFFFFF"/>
                </a:solidFill>
              </a:rPr>
              <a:t> </a:t>
            </a:r>
            <a:r>
              <a:rPr lang="en-US" dirty="0" err="1">
                <a:solidFill>
                  <a:srgbClr val="FFFFFF"/>
                </a:solidFill>
              </a:rPr>
              <a:t>d’information</a:t>
            </a:r>
            <a:endParaRPr lang="en-US" dirty="0">
              <a:solidFill>
                <a:srgbClr val="FFFFFF"/>
              </a:solidFill>
            </a:endParaRPr>
          </a:p>
          <a:p>
            <a:pPr indent="-228600">
              <a:lnSpc>
                <a:spcPct val="90000"/>
              </a:lnSpc>
              <a:spcAft>
                <a:spcPts val="600"/>
              </a:spcAft>
              <a:buFont typeface="Arial" panose="020B0604020202020204" pitchFamily="34" charset="0"/>
              <a:buChar char="•"/>
            </a:pPr>
            <a:endParaRPr lang="en-US" dirty="0">
              <a:solidFill>
                <a:srgbClr val="FFFFFF"/>
              </a:solidFill>
            </a:endParaRPr>
          </a:p>
          <a:p>
            <a:pPr indent="-228600">
              <a:lnSpc>
                <a:spcPct val="90000"/>
              </a:lnSpc>
              <a:spcAft>
                <a:spcPts val="600"/>
              </a:spcAft>
              <a:buFont typeface="Arial" panose="020B0604020202020204" pitchFamily="34" charset="0"/>
              <a:buChar char="•"/>
            </a:pPr>
            <a:r>
              <a:rPr lang="en-US" dirty="0">
                <a:solidFill>
                  <a:srgbClr val="FFFFFF"/>
                </a:solidFill>
              </a:rPr>
              <a:t>  </a:t>
            </a:r>
            <a:r>
              <a:rPr lang="en-US" dirty="0" err="1">
                <a:solidFill>
                  <a:srgbClr val="FFFFFF"/>
                </a:solidFill>
              </a:rPr>
              <a:t>Modéliser</a:t>
            </a:r>
            <a:r>
              <a:rPr lang="en-US" dirty="0">
                <a:solidFill>
                  <a:srgbClr val="FFFFFF"/>
                </a:solidFill>
              </a:rPr>
              <a:t> les processus métiers d’un S.I. </a:t>
            </a:r>
            <a:r>
              <a:rPr lang="en-US" dirty="0" err="1">
                <a:solidFill>
                  <a:srgbClr val="FFFFFF"/>
                </a:solidFill>
              </a:rPr>
              <a:t>afin</a:t>
            </a:r>
            <a:r>
              <a:rPr lang="en-US" dirty="0">
                <a:solidFill>
                  <a:srgbClr val="FFFFFF"/>
                </a:solidFill>
              </a:rPr>
              <a:t> de </a:t>
            </a:r>
            <a:r>
              <a:rPr lang="en-US" dirty="0" err="1">
                <a:solidFill>
                  <a:srgbClr val="FFFFFF"/>
                </a:solidFill>
              </a:rPr>
              <a:t>pouvoir</a:t>
            </a:r>
            <a:r>
              <a:rPr lang="en-US" dirty="0">
                <a:solidFill>
                  <a:srgbClr val="FFFFFF"/>
                </a:solidFill>
              </a:rPr>
              <a:t> les </a:t>
            </a:r>
            <a:r>
              <a:rPr lang="en-US" dirty="0" err="1">
                <a:solidFill>
                  <a:srgbClr val="FFFFFF"/>
                </a:solidFill>
              </a:rPr>
              <a:t>améliore</a:t>
            </a:r>
            <a:endParaRPr lang="en-US" dirty="0">
              <a:solidFill>
                <a:srgbClr val="FFFFFF"/>
              </a:solidFill>
            </a:endParaRPr>
          </a:p>
        </p:txBody>
      </p:sp>
    </p:spTree>
    <p:extLst>
      <p:ext uri="{BB962C8B-B14F-4D97-AF65-F5344CB8AC3E}">
        <p14:creationId xmlns:p14="http://schemas.microsoft.com/office/powerpoint/2010/main" val="317225700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EC60785-0274-B8E0-65CE-62ED6884A2CA}"/>
              </a:ext>
            </a:extLst>
          </p:cNvPr>
          <p:cNvSpPr>
            <a:spLocks noGrp="1"/>
          </p:cNvSpPr>
          <p:nvPr>
            <p:ph type="title"/>
          </p:nvPr>
        </p:nvSpPr>
        <p:spPr>
          <a:xfrm>
            <a:off x="836679" y="723898"/>
            <a:ext cx="6002110" cy="1495425"/>
          </a:xfrm>
        </p:spPr>
        <p:txBody>
          <a:bodyPr>
            <a:normAutofit/>
          </a:bodyPr>
          <a:lstStyle/>
          <a:p>
            <a:r>
              <a:rPr lang="fr-FR" sz="4000"/>
              <a:t>1</a:t>
            </a:r>
            <a:r>
              <a:rPr lang="fr-FR" sz="4000" baseline="30000"/>
              <a:t>re</a:t>
            </a:r>
            <a:r>
              <a:rPr lang="fr-FR" sz="4000"/>
              <a:t> partie: les fondamentaux des processus métiers</a:t>
            </a:r>
          </a:p>
        </p:txBody>
      </p:sp>
      <p:sp>
        <p:nvSpPr>
          <p:cNvPr id="3" name="Espace réservé du contenu 2">
            <a:extLst>
              <a:ext uri="{FF2B5EF4-FFF2-40B4-BE49-F238E27FC236}">
                <a16:creationId xmlns:a16="http://schemas.microsoft.com/office/drawing/2014/main" id="{3E254624-E236-72BB-DA6C-954C3632EF07}"/>
              </a:ext>
            </a:extLst>
          </p:cNvPr>
          <p:cNvSpPr>
            <a:spLocks noGrp="1"/>
          </p:cNvSpPr>
          <p:nvPr>
            <p:ph idx="1"/>
          </p:nvPr>
        </p:nvSpPr>
        <p:spPr>
          <a:xfrm>
            <a:off x="836680" y="2405067"/>
            <a:ext cx="6002110" cy="3729034"/>
          </a:xfrm>
        </p:spPr>
        <p:txBody>
          <a:bodyPr>
            <a:normAutofit/>
          </a:bodyPr>
          <a:lstStyle/>
          <a:p>
            <a:r>
              <a:rPr lang="fr-FR" sz="2000" b="0" i="0">
                <a:effectLst/>
                <a:latin typeface="barlow" panose="020F0502020204030204" pitchFamily="2" charset="0"/>
              </a:rPr>
              <a:t>Un processus métier se compose d’une suite d’actions complémentaires visant à permettre à une organisation d’atteindre ses objectifs. Il définit les tâches à accomplir et met en relation les différentes parties prenantes pour élaborer le modèle le plus performant en termes de rentabilité et de gestion du temps. Au-delà de la simple organisation des ressources et des missions, le processus métier garantit une traçabilité des différentes étapes d’un projet.</a:t>
            </a:r>
          </a:p>
          <a:p>
            <a:endParaRPr lang="fr-FR" sz="2000"/>
          </a:p>
        </p:txBody>
      </p:sp>
      <p:pic>
        <p:nvPicPr>
          <p:cNvPr id="5" name="Picture 4" descr="Ampoule sur arrière-plan jaune avec faisceaux de lumière et câble">
            <a:extLst>
              <a:ext uri="{FF2B5EF4-FFF2-40B4-BE49-F238E27FC236}">
                <a16:creationId xmlns:a16="http://schemas.microsoft.com/office/drawing/2014/main" id="{CBC01DF4-5D33-23D6-C2CD-21F34876B2B8}"/>
              </a:ext>
            </a:extLst>
          </p:cNvPr>
          <p:cNvPicPr>
            <a:picLocks noChangeAspect="1"/>
          </p:cNvPicPr>
          <p:nvPr/>
        </p:nvPicPr>
        <p:blipFill rotWithShape="1">
          <a:blip r:embed="rId2"/>
          <a:srcRect l="49743" r="5485"/>
          <a:stretch/>
        </p:blipFill>
        <p:spPr>
          <a:xfrm>
            <a:off x="7199440" y="10"/>
            <a:ext cx="4992560" cy="6857990"/>
          </a:xfrm>
          <a:prstGeom prst="rect">
            <a:avLst/>
          </a:prstGeom>
          <a:effectLst/>
        </p:spPr>
      </p:pic>
    </p:spTree>
    <p:extLst>
      <p:ext uri="{BB962C8B-B14F-4D97-AF65-F5344CB8AC3E}">
        <p14:creationId xmlns:p14="http://schemas.microsoft.com/office/powerpoint/2010/main" val="3038008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09D2D0E-5139-E8FD-D5A4-2C03B2B913EB}"/>
              </a:ext>
            </a:extLst>
          </p:cNvPr>
          <p:cNvSpPr>
            <a:spLocks noGrp="1"/>
          </p:cNvSpPr>
          <p:nvPr>
            <p:ph type="title"/>
          </p:nvPr>
        </p:nvSpPr>
        <p:spPr>
          <a:xfrm>
            <a:off x="836679" y="723898"/>
            <a:ext cx="6002110" cy="1495425"/>
          </a:xfrm>
        </p:spPr>
        <p:txBody>
          <a:bodyPr>
            <a:normAutofit/>
          </a:bodyPr>
          <a:lstStyle/>
          <a:p>
            <a:endParaRPr lang="fr-FR" sz="4000"/>
          </a:p>
        </p:txBody>
      </p:sp>
      <p:sp>
        <p:nvSpPr>
          <p:cNvPr id="3" name="Espace réservé du contenu 2">
            <a:extLst>
              <a:ext uri="{FF2B5EF4-FFF2-40B4-BE49-F238E27FC236}">
                <a16:creationId xmlns:a16="http://schemas.microsoft.com/office/drawing/2014/main" id="{83692BAC-34CD-0A02-CC50-ED9BA8256B03}"/>
              </a:ext>
            </a:extLst>
          </p:cNvPr>
          <p:cNvSpPr>
            <a:spLocks noGrp="1"/>
          </p:cNvSpPr>
          <p:nvPr>
            <p:ph idx="1"/>
          </p:nvPr>
        </p:nvSpPr>
        <p:spPr>
          <a:xfrm>
            <a:off x="836680" y="2405067"/>
            <a:ext cx="6002110" cy="3729034"/>
          </a:xfrm>
        </p:spPr>
        <p:txBody>
          <a:bodyPr>
            <a:normAutofit/>
          </a:bodyPr>
          <a:lstStyle/>
          <a:p>
            <a:r>
              <a:rPr lang="fr-FR" sz="2000" b="0" i="0">
                <a:effectLst/>
                <a:latin typeface="barlow" panose="020F0502020204030204" pitchFamily="2" charset="0"/>
              </a:rPr>
              <a:t>Cette démarche structurée opère de manière transversale, englobant les différents métiers et services de l’entreprise, les acteurs externes, et même les machines (dans le cas d’une automatisation du processus). </a:t>
            </a:r>
          </a:p>
          <a:p>
            <a:r>
              <a:rPr lang="fr-FR" sz="2000" b="0" i="0">
                <a:effectLst/>
                <a:latin typeface="barlow" panose="020F0502020204030204" pitchFamily="2" charset="0"/>
              </a:rPr>
              <a:t>L’élaboration d’un processus métier offre l’opportunité de revoir et d’ajuster les méthodes de travail au sein de l’entreprise, susceptibles d’évoluer au fil des restructurations, de l’adoption de nouveaux outils ou de la redéfinition des objectifs.</a:t>
            </a:r>
          </a:p>
          <a:p>
            <a:endParaRPr lang="fr-FR" sz="2000"/>
          </a:p>
        </p:txBody>
      </p:sp>
      <p:pic>
        <p:nvPicPr>
          <p:cNvPr id="5" name="Picture 4" descr="Anciennes clés de caisse enregistreuse">
            <a:extLst>
              <a:ext uri="{FF2B5EF4-FFF2-40B4-BE49-F238E27FC236}">
                <a16:creationId xmlns:a16="http://schemas.microsoft.com/office/drawing/2014/main" id="{C46DDA29-C1BF-975F-422A-77AEFBFA769F}"/>
              </a:ext>
            </a:extLst>
          </p:cNvPr>
          <p:cNvPicPr>
            <a:picLocks noChangeAspect="1"/>
          </p:cNvPicPr>
          <p:nvPr/>
        </p:nvPicPr>
        <p:blipFill rotWithShape="1">
          <a:blip r:embed="rId2"/>
          <a:srcRect l="24113" r="27475"/>
          <a:stretch/>
        </p:blipFill>
        <p:spPr>
          <a:xfrm>
            <a:off x="7199440" y="10"/>
            <a:ext cx="4992560" cy="6857990"/>
          </a:xfrm>
          <a:prstGeom prst="rect">
            <a:avLst/>
          </a:prstGeom>
          <a:effectLst/>
        </p:spPr>
      </p:pic>
    </p:spTree>
    <p:extLst>
      <p:ext uri="{BB962C8B-B14F-4D97-AF65-F5344CB8AC3E}">
        <p14:creationId xmlns:p14="http://schemas.microsoft.com/office/powerpoint/2010/main" val="2991544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1AC76DC-BFCB-8601-BD6B-8EC3E7A580F4}"/>
              </a:ext>
            </a:extLst>
          </p:cNvPr>
          <p:cNvSpPr>
            <a:spLocks noGrp="1"/>
          </p:cNvSpPr>
          <p:nvPr>
            <p:ph type="title"/>
          </p:nvPr>
        </p:nvSpPr>
        <p:spPr>
          <a:xfrm>
            <a:off x="836679" y="723898"/>
            <a:ext cx="6002110" cy="1495425"/>
          </a:xfrm>
        </p:spPr>
        <p:txBody>
          <a:bodyPr>
            <a:normAutofit/>
          </a:bodyPr>
          <a:lstStyle/>
          <a:p>
            <a:endParaRPr lang="fr-FR" sz="4000"/>
          </a:p>
        </p:txBody>
      </p:sp>
      <p:sp>
        <p:nvSpPr>
          <p:cNvPr id="3" name="Espace réservé du contenu 2">
            <a:extLst>
              <a:ext uri="{FF2B5EF4-FFF2-40B4-BE49-F238E27FC236}">
                <a16:creationId xmlns:a16="http://schemas.microsoft.com/office/drawing/2014/main" id="{67EDA2F8-0938-176B-3000-6615429267F8}"/>
              </a:ext>
            </a:extLst>
          </p:cNvPr>
          <p:cNvSpPr>
            <a:spLocks noGrp="1"/>
          </p:cNvSpPr>
          <p:nvPr>
            <p:ph idx="1"/>
          </p:nvPr>
        </p:nvSpPr>
        <p:spPr>
          <a:xfrm>
            <a:off x="836680" y="2405067"/>
            <a:ext cx="6002110" cy="3729034"/>
          </a:xfrm>
        </p:spPr>
        <p:txBody>
          <a:bodyPr>
            <a:normAutofit/>
          </a:bodyPr>
          <a:lstStyle/>
          <a:p>
            <a:pPr marL="0" indent="0">
              <a:buNone/>
            </a:pPr>
            <a:r>
              <a:rPr lang="fr-FR" sz="1700" b="0" i="0">
                <a:effectLst/>
                <a:latin typeface="barlow" panose="00000500000000000000" pitchFamily="2" charset="0"/>
              </a:rPr>
              <a:t>Les processus métiers peuvent être définis à plusieurs niveaux de l’entreprise. On en distingue généralement trois types :</a:t>
            </a:r>
          </a:p>
          <a:p>
            <a:pPr>
              <a:buFont typeface="Arial" panose="020B0604020202020204" pitchFamily="34" charset="0"/>
              <a:buChar char="•"/>
            </a:pPr>
            <a:r>
              <a:rPr lang="fr-FR" sz="1700" b="1" i="0">
                <a:effectLst/>
                <a:latin typeface="barlow" panose="00000500000000000000" pitchFamily="2" charset="0"/>
              </a:rPr>
              <a:t>Les processus de management :</a:t>
            </a:r>
            <a:r>
              <a:rPr lang="fr-FR" sz="1700" b="0" i="0">
                <a:effectLst/>
                <a:latin typeface="barlow" panose="00000500000000000000" pitchFamily="2" charset="0"/>
              </a:rPr>
              <a:t> aussi appelés « processus de pilotage », ils visent à définir les objectifs stratégiques de l’entreprise et influencent l’ensemble de la structure. Ils comprennent des activités comme la planification et l’allocation des ressources.</a:t>
            </a:r>
          </a:p>
          <a:p>
            <a:pPr>
              <a:buFont typeface="Arial" panose="020B0604020202020204" pitchFamily="34" charset="0"/>
              <a:buChar char="•"/>
            </a:pPr>
            <a:r>
              <a:rPr lang="fr-FR" sz="1700" b="1" i="0">
                <a:effectLst/>
                <a:latin typeface="barlow" panose="00000500000000000000" pitchFamily="2" charset="0"/>
              </a:rPr>
              <a:t>Les processus opérationnels :</a:t>
            </a:r>
            <a:r>
              <a:rPr lang="fr-FR" sz="1700" b="0" i="0">
                <a:effectLst/>
                <a:latin typeface="barlow" panose="00000500000000000000" pitchFamily="2" charset="0"/>
              </a:rPr>
              <a:t> situés au cœur de l’activité de l’entreprise, ils visent principalement à assurer la qualité du produit ou du service et la satisfaction du client. Ces processus englobent des activités telles que la recherche et le développement ou la livraison d’un produit.</a:t>
            </a:r>
          </a:p>
          <a:p>
            <a:endParaRPr lang="fr-FR" sz="1700"/>
          </a:p>
        </p:txBody>
      </p:sp>
      <p:pic>
        <p:nvPicPr>
          <p:cNvPr id="5" name="Picture 4" descr="Graphique sur un document avec stylet">
            <a:extLst>
              <a:ext uri="{FF2B5EF4-FFF2-40B4-BE49-F238E27FC236}">
                <a16:creationId xmlns:a16="http://schemas.microsoft.com/office/drawing/2014/main" id="{E11BE976-CE22-DF0F-B8DA-600327C0796F}"/>
              </a:ext>
            </a:extLst>
          </p:cNvPr>
          <p:cNvPicPr>
            <a:picLocks noChangeAspect="1"/>
          </p:cNvPicPr>
          <p:nvPr/>
        </p:nvPicPr>
        <p:blipFill rotWithShape="1">
          <a:blip r:embed="rId2"/>
          <a:srcRect l="32564" r="18842" b="-1"/>
          <a:stretch/>
        </p:blipFill>
        <p:spPr>
          <a:xfrm>
            <a:off x="7199440" y="10"/>
            <a:ext cx="4992560" cy="6857990"/>
          </a:xfrm>
          <a:prstGeom prst="rect">
            <a:avLst/>
          </a:prstGeom>
          <a:effectLst/>
        </p:spPr>
      </p:pic>
    </p:spTree>
    <p:extLst>
      <p:ext uri="{BB962C8B-B14F-4D97-AF65-F5344CB8AC3E}">
        <p14:creationId xmlns:p14="http://schemas.microsoft.com/office/powerpoint/2010/main" val="2486110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es formules chimiques sont écrites sur une feuille">
            <a:extLst>
              <a:ext uri="{FF2B5EF4-FFF2-40B4-BE49-F238E27FC236}">
                <a16:creationId xmlns:a16="http://schemas.microsoft.com/office/drawing/2014/main" id="{08DB63B8-8911-FF5F-ABDB-64717220F50C}"/>
              </a:ext>
            </a:extLst>
          </p:cNvPr>
          <p:cNvPicPr>
            <a:picLocks noChangeAspect="1"/>
          </p:cNvPicPr>
          <p:nvPr/>
        </p:nvPicPr>
        <p:blipFill rotWithShape="1">
          <a:blip r:embed="rId2"/>
          <a:srcRect l="10116" r="10572"/>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2F557FED-80B0-FDA6-8503-0327F5A4D1BF}"/>
              </a:ext>
            </a:extLst>
          </p:cNvPr>
          <p:cNvSpPr>
            <a:spLocks noGrp="1"/>
          </p:cNvSpPr>
          <p:nvPr>
            <p:ph type="title"/>
          </p:nvPr>
        </p:nvSpPr>
        <p:spPr>
          <a:xfrm>
            <a:off x="838200" y="365125"/>
            <a:ext cx="3822189" cy="1899912"/>
          </a:xfrm>
        </p:spPr>
        <p:txBody>
          <a:bodyPr>
            <a:normAutofit/>
          </a:bodyPr>
          <a:lstStyle/>
          <a:p>
            <a:endParaRPr lang="fr-FR" sz="4000"/>
          </a:p>
        </p:txBody>
      </p:sp>
      <p:sp>
        <p:nvSpPr>
          <p:cNvPr id="3" name="Espace réservé du contenu 2">
            <a:extLst>
              <a:ext uri="{FF2B5EF4-FFF2-40B4-BE49-F238E27FC236}">
                <a16:creationId xmlns:a16="http://schemas.microsoft.com/office/drawing/2014/main" id="{40B2F0A0-A2B8-3DA2-B0CD-2582DA1017BB}"/>
              </a:ext>
            </a:extLst>
          </p:cNvPr>
          <p:cNvSpPr>
            <a:spLocks noGrp="1"/>
          </p:cNvSpPr>
          <p:nvPr>
            <p:ph idx="1"/>
          </p:nvPr>
        </p:nvSpPr>
        <p:spPr>
          <a:xfrm>
            <a:off x="838200" y="2434201"/>
            <a:ext cx="3822189" cy="3742762"/>
          </a:xfrm>
        </p:spPr>
        <p:txBody>
          <a:bodyPr>
            <a:normAutofit/>
          </a:bodyPr>
          <a:lstStyle/>
          <a:p>
            <a:r>
              <a:rPr lang="fr-FR" sz="2000" b="1" i="0">
                <a:effectLst/>
                <a:latin typeface="barlow" panose="00000500000000000000" pitchFamily="2" charset="0"/>
              </a:rPr>
              <a:t>Les processus support :</a:t>
            </a:r>
            <a:r>
              <a:rPr lang="fr-FR" sz="2000" b="0" i="0">
                <a:effectLst/>
                <a:latin typeface="barlow" panose="00000500000000000000" pitchFamily="2" charset="0"/>
              </a:rPr>
              <a:t> ils ont pour mission de fournir les ressources nécessaires pour assurer le bon fonctionnement des processus opérationnels. Ils garantissent que toutes les unités de l’entreprise opèrent de manière efficiente. Ces processus couvrent des domaines très divers comme la comptabilité, la maintenance et l’informatique.</a:t>
            </a:r>
          </a:p>
          <a:p>
            <a:endParaRPr lang="fr-FR" sz="2000"/>
          </a:p>
        </p:txBody>
      </p:sp>
    </p:spTree>
    <p:extLst>
      <p:ext uri="{BB962C8B-B14F-4D97-AF65-F5344CB8AC3E}">
        <p14:creationId xmlns:p14="http://schemas.microsoft.com/office/powerpoint/2010/main" val="251283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que sur un document avec stylet">
            <a:extLst>
              <a:ext uri="{FF2B5EF4-FFF2-40B4-BE49-F238E27FC236}">
                <a16:creationId xmlns:a16="http://schemas.microsoft.com/office/drawing/2014/main" id="{D50DCBE6-DC90-EB0E-5DEC-81FCD8850F4F}"/>
              </a:ext>
            </a:extLst>
          </p:cNvPr>
          <p:cNvPicPr>
            <a:picLocks noChangeAspect="1"/>
          </p:cNvPicPr>
          <p:nvPr/>
        </p:nvPicPr>
        <p:blipFill rotWithShape="1">
          <a:blip r:embed="rId2"/>
          <a:srcRect l="30532" r="16809"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E511B6C-06FE-C34F-B90F-62F22138A5AC}"/>
              </a:ext>
            </a:extLst>
          </p:cNvPr>
          <p:cNvSpPr>
            <a:spLocks noGrp="1"/>
          </p:cNvSpPr>
          <p:nvPr>
            <p:ph type="title"/>
          </p:nvPr>
        </p:nvSpPr>
        <p:spPr>
          <a:xfrm>
            <a:off x="6115317" y="405685"/>
            <a:ext cx="5464968" cy="1559301"/>
          </a:xfrm>
        </p:spPr>
        <p:txBody>
          <a:bodyPr>
            <a:normAutofit/>
          </a:bodyPr>
          <a:lstStyle/>
          <a:p>
            <a:r>
              <a:rPr lang="fr-FR" sz="3400" b="0" i="0">
                <a:effectLst/>
                <a:latin typeface="IBM Plex Sans" panose="020F0502020204030204" pitchFamily="34" charset="0"/>
              </a:rPr>
              <a:t>Eléments des processus métier</a:t>
            </a:r>
            <a:br>
              <a:rPr lang="fr-FR" sz="3400" b="0" i="0">
                <a:effectLst/>
                <a:latin typeface="IBM Plex Sans" panose="020F0502020204030204" pitchFamily="34" charset="0"/>
              </a:rPr>
            </a:br>
            <a:endParaRPr lang="fr-FR" sz="3400"/>
          </a:p>
        </p:txBody>
      </p:sp>
      <p:sp>
        <p:nvSpPr>
          <p:cNvPr id="3" name="Espace réservé du contenu 2">
            <a:extLst>
              <a:ext uri="{FF2B5EF4-FFF2-40B4-BE49-F238E27FC236}">
                <a16:creationId xmlns:a16="http://schemas.microsoft.com/office/drawing/2014/main" id="{DFD59134-A775-09A1-BD95-FF4D3855B655}"/>
              </a:ext>
            </a:extLst>
          </p:cNvPr>
          <p:cNvSpPr>
            <a:spLocks noGrp="1"/>
          </p:cNvSpPr>
          <p:nvPr>
            <p:ph idx="1"/>
          </p:nvPr>
        </p:nvSpPr>
        <p:spPr>
          <a:xfrm>
            <a:off x="6115317" y="2743200"/>
            <a:ext cx="5247340" cy="3496878"/>
          </a:xfrm>
        </p:spPr>
        <p:txBody>
          <a:bodyPr anchor="ctr">
            <a:normAutofit/>
          </a:bodyPr>
          <a:lstStyle/>
          <a:p>
            <a:pPr fontAlgn="base"/>
            <a:r>
              <a:rPr lang="fr-FR" sz="2000" b="0" i="0">
                <a:effectLst/>
                <a:latin typeface="IBM Plex Sans" panose="020B0503050203000203" pitchFamily="34" charset="0"/>
              </a:rPr>
              <a:t>Un diagramme de processus métier est la représentation graphique d'un flux de processus métier, qui consiste en une séquence d'éléments d'activité et d'éléments de contrôle de flux. </a:t>
            </a:r>
          </a:p>
          <a:p>
            <a:endParaRPr lang="fr-FR" sz="2000"/>
          </a:p>
        </p:txBody>
      </p:sp>
    </p:spTree>
    <p:extLst>
      <p:ext uri="{BB962C8B-B14F-4D97-AF65-F5344CB8AC3E}">
        <p14:creationId xmlns:p14="http://schemas.microsoft.com/office/powerpoint/2010/main" val="2273376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5" name="Picture 4" descr="Loupe montrant des performances en baisse">
            <a:extLst>
              <a:ext uri="{FF2B5EF4-FFF2-40B4-BE49-F238E27FC236}">
                <a16:creationId xmlns:a16="http://schemas.microsoft.com/office/drawing/2014/main" id="{8F6D8EA3-441D-77F0-B2FE-DA4A01C0AA79}"/>
              </a:ext>
            </a:extLst>
          </p:cNvPr>
          <p:cNvPicPr>
            <a:picLocks noChangeAspect="1"/>
          </p:cNvPicPr>
          <p:nvPr/>
        </p:nvPicPr>
        <p:blipFill rotWithShape="1">
          <a:blip r:embed="rId2">
            <a:alphaModFix amt="60000"/>
          </a:blip>
          <a:srcRect t="1220" b="14510"/>
          <a:stretch/>
        </p:blipFill>
        <p:spPr>
          <a:xfrm>
            <a:off x="-1" y="10"/>
            <a:ext cx="12192001" cy="6857990"/>
          </a:xfrm>
          <a:prstGeom prst="rect">
            <a:avLst/>
          </a:prstGeom>
        </p:spPr>
      </p:pic>
      <p:sp>
        <p:nvSpPr>
          <p:cNvPr id="2" name="Titre 1">
            <a:extLst>
              <a:ext uri="{FF2B5EF4-FFF2-40B4-BE49-F238E27FC236}">
                <a16:creationId xmlns:a16="http://schemas.microsoft.com/office/drawing/2014/main" id="{C9A2138F-F756-D4B3-C1F0-440B9B2D7724}"/>
              </a:ext>
            </a:extLst>
          </p:cNvPr>
          <p:cNvSpPr>
            <a:spLocks noGrp="1"/>
          </p:cNvSpPr>
          <p:nvPr>
            <p:ph type="title"/>
          </p:nvPr>
        </p:nvSpPr>
        <p:spPr>
          <a:xfrm>
            <a:off x="838199" y="557189"/>
            <a:ext cx="5155263" cy="5571899"/>
          </a:xfrm>
        </p:spPr>
        <p:txBody>
          <a:bodyPr>
            <a:normAutofit/>
          </a:bodyPr>
          <a:lstStyle/>
          <a:p>
            <a:endParaRPr lang="fr-FR">
              <a:solidFill>
                <a:srgbClr val="FFFFFF"/>
              </a:solidFill>
            </a:endParaRPr>
          </a:p>
        </p:txBody>
      </p:sp>
      <p:sp>
        <p:nvSpPr>
          <p:cNvPr id="3" name="Espace réservé du contenu 2">
            <a:extLst>
              <a:ext uri="{FF2B5EF4-FFF2-40B4-BE49-F238E27FC236}">
                <a16:creationId xmlns:a16="http://schemas.microsoft.com/office/drawing/2014/main" id="{2C1CA333-42B3-9D94-9252-5DE40870D055}"/>
              </a:ext>
            </a:extLst>
          </p:cNvPr>
          <p:cNvSpPr>
            <a:spLocks noGrp="1"/>
          </p:cNvSpPr>
          <p:nvPr>
            <p:ph idx="1"/>
          </p:nvPr>
        </p:nvSpPr>
        <p:spPr>
          <a:xfrm>
            <a:off x="6195375" y="557189"/>
            <a:ext cx="5158424" cy="5571899"/>
          </a:xfrm>
        </p:spPr>
        <p:txBody>
          <a:bodyPr anchor="ctr">
            <a:normAutofit/>
          </a:bodyPr>
          <a:lstStyle/>
          <a:p>
            <a:pPr marL="0" indent="0" fontAlgn="base">
              <a:buNone/>
            </a:pPr>
            <a:r>
              <a:rPr lang="fr-FR" sz="2000" b="0" i="0">
                <a:solidFill>
                  <a:srgbClr val="FFFFFF"/>
                </a:solidFill>
                <a:effectLst/>
                <a:latin typeface="IBM Plex Sans" panose="020B0503050203000203" pitchFamily="34" charset="0"/>
              </a:rPr>
              <a:t>Quatre catégories d'éléments sont utilisées dans les diagrammes de processus métier :</a:t>
            </a:r>
          </a:p>
          <a:p>
            <a:pPr fontAlgn="base">
              <a:buFont typeface="Arial" panose="020B0604020202020204" pitchFamily="34" charset="0"/>
              <a:buChar char="•"/>
            </a:pPr>
            <a:r>
              <a:rPr lang="fr-FR" sz="2000" b="1" i="0">
                <a:solidFill>
                  <a:srgbClr val="FFFFFF"/>
                </a:solidFill>
                <a:effectLst/>
                <a:latin typeface="inherit"/>
              </a:rPr>
              <a:t>Diviseurs "couloir d'activités" :</a:t>
            </a:r>
            <a:r>
              <a:rPr lang="fr-FR" sz="2000" b="0" i="0">
                <a:solidFill>
                  <a:srgbClr val="FFFFFF"/>
                </a:solidFill>
                <a:effectLst/>
                <a:latin typeface="inherit"/>
              </a:rPr>
              <a:t> ils regroupent les activités des participants, des rôles et des systèmes. Ils incluent des pools et des couloirs. </a:t>
            </a:r>
          </a:p>
          <a:p>
            <a:pPr fontAlgn="base">
              <a:buFont typeface="Arial" panose="020B0604020202020204" pitchFamily="34" charset="0"/>
              <a:buChar char="•"/>
            </a:pPr>
            <a:r>
              <a:rPr lang="fr-FR" sz="2000" b="1" i="0">
                <a:solidFill>
                  <a:srgbClr val="FFFFFF"/>
                </a:solidFill>
                <a:effectLst/>
                <a:latin typeface="inherit"/>
              </a:rPr>
              <a:t>Objets de flux :</a:t>
            </a:r>
            <a:r>
              <a:rPr lang="fr-FR" sz="2000" b="0" i="0">
                <a:solidFill>
                  <a:srgbClr val="FFFFFF"/>
                </a:solidFill>
                <a:effectLst/>
                <a:latin typeface="inherit"/>
              </a:rPr>
              <a:t> éléments graphiques principaux définissant le comportement d'un processus métier. Sont compris les événements, les activités (tâches et sous-processus), les objets de données et les passerelles. </a:t>
            </a:r>
          </a:p>
          <a:p>
            <a:pPr fontAlgn="base">
              <a:buFont typeface="Arial" panose="020B0604020202020204" pitchFamily="34" charset="0"/>
              <a:buChar char="•"/>
            </a:pPr>
            <a:r>
              <a:rPr lang="fr-FR" sz="2000" b="1" i="0">
                <a:solidFill>
                  <a:srgbClr val="FFFFFF"/>
                </a:solidFill>
                <a:effectLst/>
                <a:latin typeface="inherit"/>
              </a:rPr>
              <a:t>Connecteurs :</a:t>
            </a:r>
            <a:r>
              <a:rPr lang="fr-FR" sz="2000" b="0" i="0">
                <a:solidFill>
                  <a:srgbClr val="FFFFFF"/>
                </a:solidFill>
                <a:effectLst/>
                <a:latin typeface="inherit"/>
              </a:rPr>
              <a:t> ils connectent les objets de flux. Sont compris les flux de séquences, les flux de messages et les associations. </a:t>
            </a:r>
          </a:p>
          <a:p>
            <a:pPr fontAlgn="base">
              <a:buFont typeface="Arial" panose="020B0604020202020204" pitchFamily="34" charset="0"/>
              <a:buChar char="•"/>
            </a:pPr>
            <a:r>
              <a:rPr lang="fr-FR" sz="2000" b="1" i="0">
                <a:solidFill>
                  <a:srgbClr val="FFFFFF"/>
                </a:solidFill>
                <a:effectLst/>
                <a:latin typeface="inherit"/>
              </a:rPr>
              <a:t>Artefacts :</a:t>
            </a:r>
            <a:r>
              <a:rPr lang="fr-FR" sz="2000" b="0" i="0">
                <a:solidFill>
                  <a:srgbClr val="FFFFFF"/>
                </a:solidFill>
                <a:effectLst/>
                <a:latin typeface="inherit"/>
              </a:rPr>
              <a:t> éléments de soutien ajoutant des informations au diagramme. Sont compris les groupes et les annotations. </a:t>
            </a:r>
          </a:p>
          <a:p>
            <a:endParaRPr lang="fr-FR" sz="2000">
              <a:solidFill>
                <a:srgbClr val="FFFFFF"/>
              </a:solidFill>
            </a:endParaRPr>
          </a:p>
        </p:txBody>
      </p:sp>
    </p:spTree>
    <p:extLst>
      <p:ext uri="{BB962C8B-B14F-4D97-AF65-F5344CB8AC3E}">
        <p14:creationId xmlns:p14="http://schemas.microsoft.com/office/powerpoint/2010/main" val="2932477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FB7DF6-B43A-F9D0-D250-8D9975AFAFA0}"/>
              </a:ext>
            </a:extLst>
          </p:cNvPr>
          <p:cNvSpPr>
            <a:spLocks noGrp="1"/>
          </p:cNvSpPr>
          <p:nvPr>
            <p:ph type="title"/>
          </p:nvPr>
        </p:nvSpPr>
        <p:spPr/>
        <p:txBody>
          <a:bodyPr>
            <a:normAutofit fontScale="90000"/>
          </a:bodyPr>
          <a:lstStyle/>
          <a:p>
            <a:r>
              <a:rPr lang="fr-FR" sz="3600" b="1" i="0" dirty="0">
                <a:effectLst/>
                <a:latin typeface="var( --e-global-typography-d3dae9a-font-family )"/>
              </a:rPr>
              <a:t>La description des processus : un livrable incontournable</a:t>
            </a:r>
            <a:br>
              <a:rPr lang="fr-FR" b="1" i="0" dirty="0">
                <a:effectLst/>
                <a:latin typeface="var( --e-global-typography-d3dae9a-font-family )"/>
              </a:rPr>
            </a:br>
            <a:endParaRPr lang="fr-FR" dirty="0"/>
          </a:p>
        </p:txBody>
      </p:sp>
      <p:sp>
        <p:nvSpPr>
          <p:cNvPr id="3" name="Espace réservé du contenu 2">
            <a:extLst>
              <a:ext uri="{FF2B5EF4-FFF2-40B4-BE49-F238E27FC236}">
                <a16:creationId xmlns:a16="http://schemas.microsoft.com/office/drawing/2014/main" id="{3BAA87F1-24B7-F012-FD66-B839EE1D9340}"/>
              </a:ext>
            </a:extLst>
          </p:cNvPr>
          <p:cNvSpPr>
            <a:spLocks noGrp="1"/>
          </p:cNvSpPr>
          <p:nvPr>
            <p:ph idx="1"/>
          </p:nvPr>
        </p:nvSpPr>
        <p:spPr/>
        <p:txBody>
          <a:bodyPr>
            <a:normAutofit/>
          </a:bodyPr>
          <a:lstStyle/>
          <a:p>
            <a:pPr marL="0" indent="0" algn="just">
              <a:buNone/>
            </a:pPr>
            <a:r>
              <a:rPr lang="fr-FR" b="0" i="0" dirty="0">
                <a:solidFill>
                  <a:srgbClr val="868686"/>
                </a:solidFill>
                <a:effectLst/>
                <a:latin typeface="Inter"/>
              </a:rPr>
              <a:t>Décrire les </a:t>
            </a:r>
            <a:r>
              <a:rPr lang="fr-FR" b="0" i="0" u="none" strike="noStrike" dirty="0">
                <a:solidFill>
                  <a:srgbClr val="173FCE"/>
                </a:solidFill>
                <a:effectLst/>
                <a:latin typeface="Inter"/>
                <a:hlinkClick r:id="rId2"/>
              </a:rPr>
              <a:t>processus</a:t>
            </a:r>
            <a:r>
              <a:rPr lang="fr-FR" b="0" i="0" dirty="0">
                <a:solidFill>
                  <a:srgbClr val="868686"/>
                </a:solidFill>
                <a:effectLst/>
                <a:latin typeface="Inter"/>
              </a:rPr>
              <a:t> existants est un prérequis indispensable à la conception de la solution cible. Omettre cette phase est fortement déconseillé, car :</a:t>
            </a:r>
          </a:p>
          <a:p>
            <a:pPr algn="just" fontAlgn="base">
              <a:buFont typeface="Arial" panose="020B0604020202020204" pitchFamily="34" charset="0"/>
              <a:buChar char="•"/>
            </a:pPr>
            <a:r>
              <a:rPr lang="fr-FR" b="0" i="0" dirty="0">
                <a:solidFill>
                  <a:srgbClr val="868686"/>
                </a:solidFill>
                <a:effectLst/>
                <a:latin typeface="Inter"/>
              </a:rPr>
              <a:t>La </a:t>
            </a:r>
            <a:r>
              <a:rPr lang="fr-FR" b="0" i="0" u="none" strike="noStrike" dirty="0">
                <a:solidFill>
                  <a:srgbClr val="173FCE"/>
                </a:solidFill>
                <a:effectLst/>
                <a:latin typeface="Inter"/>
                <a:hlinkClick r:id="rId3"/>
              </a:rPr>
              <a:t>solution cible</a:t>
            </a:r>
            <a:r>
              <a:rPr lang="fr-FR" b="0" i="0" dirty="0">
                <a:solidFill>
                  <a:srgbClr val="868686"/>
                </a:solidFill>
                <a:effectLst/>
                <a:latin typeface="Inter"/>
              </a:rPr>
              <a:t> risque d’être définie sur la base d’un diagnostic erroné ;</a:t>
            </a:r>
          </a:p>
          <a:p>
            <a:pPr algn="just" fontAlgn="base">
              <a:buFont typeface="Arial" panose="020B0604020202020204" pitchFamily="34" charset="0"/>
              <a:buChar char="•"/>
            </a:pPr>
            <a:r>
              <a:rPr lang="fr-FR" b="0" i="0" dirty="0">
                <a:solidFill>
                  <a:srgbClr val="868686"/>
                </a:solidFill>
                <a:effectLst/>
                <a:latin typeface="Inter"/>
              </a:rPr>
              <a:t>Les exceptions ou particularités peuvent être oubliées ;</a:t>
            </a:r>
          </a:p>
          <a:p>
            <a:pPr algn="just" fontAlgn="base">
              <a:buFont typeface="Arial" panose="020B0604020202020204" pitchFamily="34" charset="0"/>
              <a:buChar char="•"/>
            </a:pPr>
            <a:r>
              <a:rPr lang="fr-FR" b="0" i="0" dirty="0">
                <a:solidFill>
                  <a:srgbClr val="868686"/>
                </a:solidFill>
                <a:effectLst/>
                <a:latin typeface="Inter"/>
              </a:rPr>
              <a:t>La vision d’ensemble et la raison d’être du changement risque de ne pas être formulées correctement ni, par conséquent, partagées ;</a:t>
            </a:r>
          </a:p>
          <a:p>
            <a:pPr marL="0" indent="0">
              <a:buNone/>
            </a:pPr>
            <a:endParaRPr lang="fr-FR" dirty="0"/>
          </a:p>
        </p:txBody>
      </p:sp>
    </p:spTree>
    <p:extLst>
      <p:ext uri="{BB962C8B-B14F-4D97-AF65-F5344CB8AC3E}">
        <p14:creationId xmlns:p14="http://schemas.microsoft.com/office/powerpoint/2010/main" val="153523778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1384</Words>
  <Application>Microsoft Office PowerPoint</Application>
  <PresentationFormat>Grand écran</PresentationFormat>
  <Paragraphs>58</Paragraphs>
  <Slides>16</Slides>
  <Notes>0</Notes>
  <HiddenSlides>0</HiddenSlides>
  <MMClips>1</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16</vt:i4>
      </vt:variant>
    </vt:vector>
  </HeadingPairs>
  <TitlesOfParts>
    <vt:vector size="26" baseType="lpstr">
      <vt:lpstr>Arial</vt:lpstr>
      <vt:lpstr>barlow</vt:lpstr>
      <vt:lpstr>Calibri</vt:lpstr>
      <vt:lpstr>Calibri Light</vt:lpstr>
      <vt:lpstr>IBM Plex Sans</vt:lpstr>
      <vt:lpstr>inherit</vt:lpstr>
      <vt:lpstr>Inter</vt:lpstr>
      <vt:lpstr>Lato</vt:lpstr>
      <vt:lpstr>var( --e-global-typography-d3dae9a-font-family )</vt:lpstr>
      <vt:lpstr>Thème Office</vt:lpstr>
      <vt:lpstr>Architecture Processus Métier &amp; Cartographie d'un S.I / utilisation d'un outil BPM</vt:lpstr>
      <vt:lpstr>Objectifs</vt:lpstr>
      <vt:lpstr>1re partie: les fondamentaux des processus métiers</vt:lpstr>
      <vt:lpstr>Présentation PowerPoint</vt:lpstr>
      <vt:lpstr>Présentation PowerPoint</vt:lpstr>
      <vt:lpstr>Présentation PowerPoint</vt:lpstr>
      <vt:lpstr>Eléments des processus métier </vt:lpstr>
      <vt:lpstr>Présentation PowerPoint</vt:lpstr>
      <vt:lpstr>La description des processus : un livrable incontournable </vt:lpstr>
      <vt:lpstr>Présentation PowerPoint</vt:lpstr>
      <vt:lpstr>Présentation PowerPoint</vt:lpstr>
      <vt:lpstr>Méthodologie de description des processus</vt:lpstr>
      <vt:lpstr>Présentation PowerPoint</vt:lpstr>
      <vt:lpstr>Présentation PowerPoint</vt:lpstr>
      <vt:lpstr>Best practices</vt:lpstr>
      <vt:lpstr>Règles métier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 Processus Métier &amp; Cartographie d'un S.I / utilisation d'un outil BPM</dc:title>
  <dc:creator>samuel desseaux</dc:creator>
  <cp:lastModifiedBy>samuel desseaux</cp:lastModifiedBy>
  <cp:revision>10</cp:revision>
  <dcterms:created xsi:type="dcterms:W3CDTF">2023-12-10T20:57:00Z</dcterms:created>
  <dcterms:modified xsi:type="dcterms:W3CDTF">2023-12-12T09:01:00Z</dcterms:modified>
</cp:coreProperties>
</file>

<file path=docProps/thumbnail.jpeg>
</file>